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256" r:id="rId3"/>
    <p:sldId id="667" r:id="rId4"/>
    <p:sldId id="679" r:id="rId5"/>
    <p:sldId id="681" r:id="rId6"/>
    <p:sldId id="683" r:id="rId7"/>
    <p:sldId id="682" r:id="rId8"/>
    <p:sldId id="674" r:id="rId9"/>
    <p:sldId id="685" r:id="rId10"/>
    <p:sldId id="688" r:id="rId11"/>
    <p:sldId id="689" r:id="rId12"/>
    <p:sldId id="690" r:id="rId13"/>
    <p:sldId id="692" r:id="rId14"/>
    <p:sldId id="691" r:id="rId15"/>
    <p:sldId id="699" r:id="rId16"/>
    <p:sldId id="700" r:id="rId17"/>
    <p:sldId id="698" r:id="rId18"/>
    <p:sldId id="735" r:id="rId19"/>
    <p:sldId id="736" r:id="rId20"/>
    <p:sldId id="697" r:id="rId21"/>
    <p:sldId id="702" r:id="rId22"/>
    <p:sldId id="731" r:id="rId23"/>
    <p:sldId id="737" r:id="rId24"/>
    <p:sldId id="703" r:id="rId25"/>
    <p:sldId id="687" r:id="rId26"/>
    <p:sldId id="716" r:id="rId27"/>
    <p:sldId id="704" r:id="rId28"/>
    <p:sldId id="675" r:id="rId29"/>
    <p:sldId id="709" r:id="rId30"/>
    <p:sldId id="710" r:id="rId31"/>
    <p:sldId id="711" r:id="rId32"/>
    <p:sldId id="713" r:id="rId33"/>
    <p:sldId id="714" r:id="rId34"/>
    <p:sldId id="730" r:id="rId35"/>
    <p:sldId id="733" r:id="rId36"/>
    <p:sldId id="734" r:id="rId37"/>
    <p:sldId id="708" r:id="rId38"/>
    <p:sldId id="707" r:id="rId39"/>
    <p:sldId id="268" r:id="rId40"/>
  </p:sldIdLst>
  <p:sldSz cx="9144000" cy="5143500" type="screen16x9"/>
  <p:notesSz cx="7099300" cy="10234613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 Titeibild" id="{2EF7D1B5-2E84-4321-BA2C-D9BA8A1812EB}">
          <p14:sldIdLst>
            <p14:sldId id="256"/>
          </p14:sldIdLst>
        </p14:section>
        <p14:section name="DSO 1 Zielsetzung und Nutzen" id="{7903131A-5545-4770-AB63-6738D2621598}">
          <p14:sldIdLst>
            <p14:sldId id="667"/>
            <p14:sldId id="679"/>
            <p14:sldId id="681"/>
            <p14:sldId id="683"/>
            <p14:sldId id="682"/>
          </p14:sldIdLst>
        </p14:section>
        <p14:section name="DSO 2.0 Aufbau und Besonderheiten" id="{82625472-791F-48F5-9830-40F41F2FB117}">
          <p14:sldIdLst>
            <p14:sldId id="674"/>
          </p14:sldIdLst>
        </p14:section>
        <p14:section name="DSO 2.1 Aufbau und Besonderheiten - allgemein -Elisabeth" id="{2A348D39-F1AB-41FB-9FD8-BAA1B0B124C2}">
          <p14:sldIdLst>
            <p14:sldId id="685"/>
            <p14:sldId id="688"/>
            <p14:sldId id="689"/>
            <p14:sldId id="690"/>
            <p14:sldId id="692"/>
            <p14:sldId id="691"/>
            <p14:sldId id="699"/>
            <p14:sldId id="700"/>
            <p14:sldId id="698"/>
          </p14:sldIdLst>
        </p14:section>
        <p14:section name="DSO 2.2 Aufbau und Besonderheiten  - spzezial - Fr. Brahms" id="{1A0F7D59-3874-4915-AED5-C2A618C6D205}">
          <p14:sldIdLst>
            <p14:sldId id="735"/>
            <p14:sldId id="736"/>
            <p14:sldId id="697"/>
            <p14:sldId id="702"/>
            <p14:sldId id="731"/>
            <p14:sldId id="737"/>
            <p14:sldId id="703"/>
            <p14:sldId id="687"/>
            <p14:sldId id="716"/>
            <p14:sldId id="704"/>
          </p14:sldIdLst>
        </p14:section>
        <p14:section name="DSO 3 Einsatzmöglichkeiten und Anwendung - Annette - Fr. Heuer" id="{CD29CF3C-E924-42DB-B53F-4E5A364E3FA8}">
          <p14:sldIdLst>
            <p14:sldId id="675"/>
            <p14:sldId id="709"/>
            <p14:sldId id="710"/>
            <p14:sldId id="711"/>
            <p14:sldId id="713"/>
            <p14:sldId id="714"/>
            <p14:sldId id="730"/>
          </p14:sldIdLst>
        </p14:section>
        <p14:section name="Leitgedanken Potentialorientierung  - Elisabeth" id="{28FA9BC7-B134-49C8-BD25-D47C3BFE0EB9}">
          <p14:sldIdLst>
            <p14:sldId id="733"/>
            <p14:sldId id="734"/>
            <p14:sldId id="708"/>
            <p14:sldId id="707"/>
          </p14:sldIdLst>
        </p14:section>
        <p14:section name="Abschluss" id="{C1D36184-F781-43B6-8ABD-320C5F7076FE}">
          <p14:sldIdLst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C"/>
    <a:srgbClr val="702673"/>
    <a:srgbClr val="5A2572"/>
    <a:srgbClr val="ECC7EE"/>
    <a:srgbClr val="784988"/>
    <a:srgbClr val="7D4C8D"/>
    <a:srgbClr val="2585C9"/>
    <a:srgbClr val="1AA8E6"/>
    <a:srgbClr val="462672"/>
    <a:srgbClr val="D3C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4DB55-2EA3-4868-8EBE-B38FB4712CA8}" v="1" dt="2024-10-17T11:38:25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66" y="31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Trubel" userId="4a1f9ee3-53b6-4531-b8dc-0b60ead7732a" providerId="ADAL" clId="{4C64DB55-2EA3-4868-8EBE-B38FB4712CA8}"/>
    <pc:docChg chg="custSel delSld modSld delSection modSection">
      <pc:chgData name="Elisabeth Trubel" userId="4a1f9ee3-53b6-4531-b8dc-0b60ead7732a" providerId="ADAL" clId="{4C64DB55-2EA3-4868-8EBE-B38FB4712CA8}" dt="2024-10-17T11:53:05.470" v="36" actId="17851"/>
      <pc:docMkLst>
        <pc:docMk/>
      </pc:docMkLst>
      <pc:sldChg chg="addSp modSp mod">
        <pc:chgData name="Elisabeth Trubel" userId="4a1f9ee3-53b6-4531-b8dc-0b60ead7732a" providerId="ADAL" clId="{4C64DB55-2EA3-4868-8EBE-B38FB4712CA8}" dt="2024-10-17T11:38:38.780" v="28" actId="1076"/>
        <pc:sldMkLst>
          <pc:docMk/>
          <pc:sldMk cId="4248461365" sldId="268"/>
        </pc:sldMkLst>
        <pc:spChg chg="add mod">
          <ac:chgData name="Elisabeth Trubel" userId="4a1f9ee3-53b6-4531-b8dc-0b60ead7732a" providerId="ADAL" clId="{4C64DB55-2EA3-4868-8EBE-B38FB4712CA8}" dt="2024-10-17T11:38:25.545" v="25"/>
          <ac:spMkLst>
            <pc:docMk/>
            <pc:sldMk cId="4248461365" sldId="268"/>
            <ac:spMk id="2" creationId="{839387EE-2A27-F21B-AA16-55C0DE300DFF}"/>
          </ac:spMkLst>
        </pc:spChg>
        <pc:spChg chg="mod">
          <ac:chgData name="Elisabeth Trubel" userId="4a1f9ee3-53b6-4531-b8dc-0b60ead7732a" providerId="ADAL" clId="{4C64DB55-2EA3-4868-8EBE-B38FB4712CA8}" dt="2024-10-17T11:38:38.780" v="28" actId="1076"/>
          <ac:spMkLst>
            <pc:docMk/>
            <pc:sldMk cId="4248461365" sldId="268"/>
            <ac:spMk id="11" creationId="{AB6C17DF-685F-47A1-A6C4-60FF49F28A9A}"/>
          </ac:spMkLst>
        </pc:spChg>
        <pc:picChg chg="mod">
          <ac:chgData name="Elisabeth Trubel" userId="4a1f9ee3-53b6-4531-b8dc-0b60ead7732a" providerId="ADAL" clId="{4C64DB55-2EA3-4868-8EBE-B38FB4712CA8}" dt="2024-10-17T11:38:34.412" v="27" actId="1076"/>
          <ac:picMkLst>
            <pc:docMk/>
            <pc:sldMk cId="4248461365" sldId="268"/>
            <ac:picMk id="6" creationId="{500E0159-5F3E-4653-A9DF-9425E2E6599E}"/>
          </ac:picMkLst>
        </pc:picChg>
        <pc:picChg chg="mod">
          <ac:chgData name="Elisabeth Trubel" userId="4a1f9ee3-53b6-4531-b8dc-0b60ead7732a" providerId="ADAL" clId="{4C64DB55-2EA3-4868-8EBE-B38FB4712CA8}" dt="2024-10-17T11:38:31.262" v="26" actId="1076"/>
          <ac:picMkLst>
            <pc:docMk/>
            <pc:sldMk cId="4248461365" sldId="268"/>
            <ac:picMk id="10" creationId="{B3B477ED-F681-4F70-93AC-B18CC9260195}"/>
          </ac:picMkLst>
        </pc:picChg>
      </pc:sldChg>
      <pc:sldChg chg="del">
        <pc:chgData name="Elisabeth Trubel" userId="4a1f9ee3-53b6-4531-b8dc-0b60ead7732a" providerId="ADAL" clId="{4C64DB55-2EA3-4868-8EBE-B38FB4712CA8}" dt="2024-10-17T11:41:53.755" v="31" actId="47"/>
        <pc:sldMkLst>
          <pc:docMk/>
          <pc:sldMk cId="156894864" sldId="429"/>
        </pc:sldMkLst>
      </pc:sldChg>
      <pc:sldChg chg="delSp del mod delAnim">
        <pc:chgData name="Elisabeth Trubel" userId="4a1f9ee3-53b6-4531-b8dc-0b60ead7732a" providerId="ADAL" clId="{4C64DB55-2EA3-4868-8EBE-B38FB4712CA8}" dt="2024-10-17T11:34:09.269" v="10" actId="47"/>
        <pc:sldMkLst>
          <pc:docMk/>
          <pc:sldMk cId="2073547992" sldId="649"/>
        </pc:sldMkLst>
        <pc:spChg chg="del">
          <ac:chgData name="Elisabeth Trubel" userId="4a1f9ee3-53b6-4531-b8dc-0b60ead7732a" providerId="ADAL" clId="{4C64DB55-2EA3-4868-8EBE-B38FB4712CA8}" dt="2024-10-17T11:33:37.037" v="9" actId="478"/>
          <ac:spMkLst>
            <pc:docMk/>
            <pc:sldMk cId="2073547992" sldId="649"/>
            <ac:spMk id="11" creationId="{77B4C045-2F4C-4A7C-9D91-49F1A5DA9DE2}"/>
          </ac:spMkLst>
        </pc:spChg>
      </pc:sldChg>
      <pc:sldChg chg="del">
        <pc:chgData name="Elisabeth Trubel" userId="4a1f9ee3-53b6-4531-b8dc-0b60ead7732a" providerId="ADAL" clId="{4C64DB55-2EA3-4868-8EBE-B38FB4712CA8}" dt="2024-10-17T11:33:24.786" v="7" actId="47"/>
        <pc:sldMkLst>
          <pc:docMk/>
          <pc:sldMk cId="1903907968" sldId="676"/>
        </pc:sldMkLst>
      </pc:sldChg>
      <pc:sldChg chg="del">
        <pc:chgData name="Elisabeth Trubel" userId="4a1f9ee3-53b6-4531-b8dc-0b60ead7732a" providerId="ADAL" clId="{4C64DB55-2EA3-4868-8EBE-B38FB4712CA8}" dt="2024-10-17T11:32:46.060" v="0" actId="47"/>
        <pc:sldMkLst>
          <pc:docMk/>
          <pc:sldMk cId="619697750" sldId="678"/>
        </pc:sldMkLst>
      </pc:sldChg>
      <pc:sldChg chg="del">
        <pc:chgData name="Elisabeth Trubel" userId="4a1f9ee3-53b6-4531-b8dc-0b60ead7732a" providerId="ADAL" clId="{4C64DB55-2EA3-4868-8EBE-B38FB4712CA8}" dt="2024-10-17T11:34:19.919" v="12" actId="47"/>
        <pc:sldMkLst>
          <pc:docMk/>
          <pc:sldMk cId="2992814682" sldId="684"/>
        </pc:sldMkLst>
      </pc:sldChg>
      <pc:sldChg chg="del">
        <pc:chgData name="Elisabeth Trubel" userId="4a1f9ee3-53b6-4531-b8dc-0b60ead7732a" providerId="ADAL" clId="{4C64DB55-2EA3-4868-8EBE-B38FB4712CA8}" dt="2024-10-17T11:52:01.820" v="33" actId="47"/>
        <pc:sldMkLst>
          <pc:docMk/>
          <pc:sldMk cId="2106273053" sldId="693"/>
        </pc:sldMkLst>
      </pc:sldChg>
      <pc:sldChg chg="del">
        <pc:chgData name="Elisabeth Trubel" userId="4a1f9ee3-53b6-4531-b8dc-0b60ead7732a" providerId="ADAL" clId="{4C64DB55-2EA3-4868-8EBE-B38FB4712CA8}" dt="2024-10-17T11:33:01.519" v="1" actId="47"/>
        <pc:sldMkLst>
          <pc:docMk/>
          <pc:sldMk cId="2827063114" sldId="694"/>
        </pc:sldMkLst>
      </pc:sldChg>
      <pc:sldChg chg="del">
        <pc:chgData name="Elisabeth Trubel" userId="4a1f9ee3-53b6-4531-b8dc-0b60ead7732a" providerId="ADAL" clId="{4C64DB55-2EA3-4868-8EBE-B38FB4712CA8}" dt="2024-10-17T11:52:48.778" v="34" actId="47"/>
        <pc:sldMkLst>
          <pc:docMk/>
          <pc:sldMk cId="4003361096" sldId="696"/>
        </pc:sldMkLst>
      </pc:sldChg>
      <pc:sldChg chg="del">
        <pc:chgData name="Elisabeth Trubel" userId="4a1f9ee3-53b6-4531-b8dc-0b60ead7732a" providerId="ADAL" clId="{4C64DB55-2EA3-4868-8EBE-B38FB4712CA8}" dt="2024-10-17T11:37:41.824" v="14" actId="2696"/>
        <pc:sldMkLst>
          <pc:docMk/>
          <pc:sldMk cId="2130820538" sldId="705"/>
        </pc:sldMkLst>
      </pc:sldChg>
      <pc:sldChg chg="del">
        <pc:chgData name="Elisabeth Trubel" userId="4a1f9ee3-53b6-4531-b8dc-0b60ead7732a" providerId="ADAL" clId="{4C64DB55-2EA3-4868-8EBE-B38FB4712CA8}" dt="2024-10-17T11:37:31.603" v="13" actId="47"/>
        <pc:sldMkLst>
          <pc:docMk/>
          <pc:sldMk cId="2425041487" sldId="706"/>
        </pc:sldMkLst>
      </pc:sldChg>
      <pc:sldChg chg="del">
        <pc:chgData name="Elisabeth Trubel" userId="4a1f9ee3-53b6-4531-b8dc-0b60ead7732a" providerId="ADAL" clId="{4C64DB55-2EA3-4868-8EBE-B38FB4712CA8}" dt="2024-10-17T11:33:11.654" v="2" actId="47"/>
        <pc:sldMkLst>
          <pc:docMk/>
          <pc:sldMk cId="2291384661" sldId="712"/>
        </pc:sldMkLst>
      </pc:sldChg>
      <pc:sldChg chg="del">
        <pc:chgData name="Elisabeth Trubel" userId="4a1f9ee3-53b6-4531-b8dc-0b60ead7732a" providerId="ADAL" clId="{4C64DB55-2EA3-4868-8EBE-B38FB4712CA8}" dt="2024-10-17T11:33:14.994" v="3" actId="47"/>
        <pc:sldMkLst>
          <pc:docMk/>
          <pc:sldMk cId="102687197" sldId="715"/>
        </pc:sldMkLst>
      </pc:sldChg>
      <pc:sldChg chg="del">
        <pc:chgData name="Elisabeth Trubel" userId="4a1f9ee3-53b6-4531-b8dc-0b60ead7732a" providerId="ADAL" clId="{4C64DB55-2EA3-4868-8EBE-B38FB4712CA8}" dt="2024-10-17T11:33:18.453" v="4" actId="47"/>
        <pc:sldMkLst>
          <pc:docMk/>
          <pc:sldMk cId="372659410" sldId="717"/>
        </pc:sldMkLst>
      </pc:sldChg>
      <pc:sldChg chg="del">
        <pc:chgData name="Elisabeth Trubel" userId="4a1f9ee3-53b6-4531-b8dc-0b60ead7732a" providerId="ADAL" clId="{4C64DB55-2EA3-4868-8EBE-B38FB4712CA8}" dt="2024-10-17T11:33:21.917" v="5" actId="47"/>
        <pc:sldMkLst>
          <pc:docMk/>
          <pc:sldMk cId="2135231344" sldId="724"/>
        </pc:sldMkLst>
      </pc:sldChg>
      <pc:sldChg chg="del">
        <pc:chgData name="Elisabeth Trubel" userId="4a1f9ee3-53b6-4531-b8dc-0b60ead7732a" providerId="ADAL" clId="{4C64DB55-2EA3-4868-8EBE-B38FB4712CA8}" dt="2024-10-17T11:38:41.580" v="29" actId="47"/>
        <pc:sldMkLst>
          <pc:docMk/>
          <pc:sldMk cId="1199855300" sldId="727"/>
        </pc:sldMkLst>
      </pc:sldChg>
      <pc:sldChg chg="del">
        <pc:chgData name="Elisabeth Trubel" userId="4a1f9ee3-53b6-4531-b8dc-0b60ead7732a" providerId="ADAL" clId="{4C64DB55-2EA3-4868-8EBE-B38FB4712CA8}" dt="2024-10-17T11:52:49.743" v="35" actId="47"/>
        <pc:sldMkLst>
          <pc:docMk/>
          <pc:sldMk cId="2432736522" sldId="729"/>
        </pc:sldMkLst>
      </pc:sldChg>
      <pc:sldChg chg="del">
        <pc:chgData name="Elisabeth Trubel" userId="4a1f9ee3-53b6-4531-b8dc-0b60ead7732a" providerId="ADAL" clId="{4C64DB55-2EA3-4868-8EBE-B38FB4712CA8}" dt="2024-10-17T11:33:23.803" v="6" actId="47"/>
        <pc:sldMkLst>
          <pc:docMk/>
          <pc:sldMk cId="2424892829" sldId="732"/>
        </pc:sldMkLst>
      </pc:sldChg>
      <pc:sldChg chg="del">
        <pc:chgData name="Elisabeth Trubel" userId="4a1f9ee3-53b6-4531-b8dc-0b60ead7732a" providerId="ADAL" clId="{4C64DB55-2EA3-4868-8EBE-B38FB4712CA8}" dt="2024-10-17T11:41:54.707" v="32" actId="47"/>
        <pc:sldMkLst>
          <pc:docMk/>
          <pc:sldMk cId="3564522230" sldId="74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C3FE1F-E6A4-4532-BB1E-C3FAE413D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665B16-5682-4B41-8247-5E8580C64D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r>
              <a:rPr lang="de-DE"/>
              <a:t>Präsentation DSO 22.09.21</a:t>
            </a:r>
            <a:br>
              <a:rPr lang="de-DE"/>
            </a:br>
            <a:r>
              <a:rPr lang="de-DE"/>
              <a:t>„Folien-Verantwortung“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D35FA8-03C4-422C-8776-33D647DDDF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626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4E852C6-7078-4DF2-B959-3EBFFFE3B108}" type="datetimeFigureOut">
              <a:rPr lang="de-DE" smtClean="0"/>
              <a:t>17.10.2024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FD09056-B185-4154-97B1-F79130FA16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00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0879C25-0E6F-47B7-8C43-2D5D6FC071EE}"/>
              </a:ext>
            </a:extLst>
          </p:cNvPr>
          <p:cNvSpPr/>
          <p:nvPr userDrawn="1"/>
        </p:nvSpPr>
        <p:spPr>
          <a:xfrm>
            <a:off x="0" y="1687"/>
            <a:ext cx="9144000" cy="5141813"/>
          </a:xfrm>
          <a:prstGeom prst="rect">
            <a:avLst/>
          </a:prstGeom>
          <a:solidFill>
            <a:srgbClr val="2E2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9313F93-04EB-4782-9A66-CBF5C7582D04}"/>
              </a:ext>
            </a:extLst>
          </p:cNvPr>
          <p:cNvSpPr/>
          <p:nvPr userDrawn="1"/>
        </p:nvSpPr>
        <p:spPr>
          <a:xfrm>
            <a:off x="2322001" y="1015390"/>
            <a:ext cx="6822000" cy="4128110"/>
          </a:xfrm>
          <a:prstGeom prst="rect">
            <a:avLst/>
          </a:prstGeom>
          <a:solidFill>
            <a:srgbClr val="462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D8D1592-B93B-4277-A6F4-EB9A14460AF1}"/>
              </a:ext>
            </a:extLst>
          </p:cNvPr>
          <p:cNvSpPr/>
          <p:nvPr userDrawn="1"/>
        </p:nvSpPr>
        <p:spPr>
          <a:xfrm>
            <a:off x="0" y="1015390"/>
            <a:ext cx="2322000" cy="4128110"/>
          </a:xfrm>
          <a:prstGeom prst="rect">
            <a:avLst/>
          </a:prstGeom>
          <a:solidFill>
            <a:srgbClr val="6E2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641F0B1-C7CD-401E-AEB2-625003BA375D}"/>
              </a:ext>
            </a:extLst>
          </p:cNvPr>
          <p:cNvSpPr/>
          <p:nvPr userDrawn="1"/>
        </p:nvSpPr>
        <p:spPr>
          <a:xfrm>
            <a:off x="0" y="1"/>
            <a:ext cx="2322000" cy="1015388"/>
          </a:xfrm>
          <a:prstGeom prst="rect">
            <a:avLst/>
          </a:prstGeom>
          <a:solidFill>
            <a:srgbClr val="5A2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EBF91B-96CA-4D53-A76C-1C16AF0111F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422689" y="1558302"/>
            <a:ext cx="6456343" cy="1400383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3400"/>
              </a:lnSpc>
              <a:defRPr sz="32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</a:t>
            </a:r>
            <a:br>
              <a:rPr lang="de-DE"/>
            </a:br>
            <a:r>
              <a:rPr lang="de-DE"/>
              <a:t>2-zeilig</a:t>
            </a:r>
            <a:br>
              <a:rPr lang="de-DE"/>
            </a:br>
            <a:r>
              <a:rPr lang="de-DE"/>
              <a:t>3-zeilig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6908F0-7A29-49A3-ACEA-92F22518D98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422689" y="3079445"/>
            <a:ext cx="6456343" cy="661843"/>
          </a:xfrm>
        </p:spPr>
        <p:txBody>
          <a:bodyPr>
            <a:norm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Zusätzliche Informationen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7563A7-7C69-40B5-B5DB-AFA7376AAC99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412000" y="4842000"/>
            <a:ext cx="572400" cy="184666"/>
          </a:xfrm>
        </p:spPr>
        <p:txBody>
          <a:bodyPr>
            <a:spAutoFit/>
          </a:bodyPr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69F7D3-00B5-4A00-94C4-BBCB22CC3A84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D08D21-A142-4719-B1D0-7F216650495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01364" y="4842000"/>
            <a:ext cx="384236" cy="184666"/>
          </a:xfrm>
        </p:spPr>
        <p:txBody>
          <a:bodyPr wrap="square" anchor="b" anchorCtr="0">
            <a:spAutoFit/>
          </a:bodyPr>
          <a:lstStyle>
            <a:lvl1pPr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0978C10-C7EB-47FA-B885-B9CE41EFD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88000"/>
            <a:ext cx="1260000" cy="17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isdiagramm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1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Kreisdiagramm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410" y="1044534"/>
            <a:ext cx="2205120" cy="3593454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</a:t>
            </a:r>
            <a:br>
              <a:rPr lang="de-DE"/>
            </a:br>
            <a:r>
              <a:rPr lang="de-DE"/>
              <a:t>Textmasters bearbeiten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6E54041A-9358-4CBC-98F6-DF5DD989DF7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1964" y="1044533"/>
            <a:ext cx="6274800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99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ng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Ringdiagramm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</a:t>
            </a:r>
            <a:br>
              <a:rPr lang="de-DE"/>
            </a:br>
            <a:r>
              <a:rPr lang="de-DE"/>
              <a:t>Textmasters bearbeiten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Diagrammplatzhalter 18">
            <a:extLst>
              <a:ext uri="{FF2B5EF4-FFF2-40B4-BE49-F238E27FC236}">
                <a16:creationId xmlns:a16="http://schemas.microsoft.com/office/drawing/2014/main" id="{0894B622-4156-48FD-A2A6-E12A85EAF10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354" y="1044533"/>
            <a:ext cx="6274800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695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Balkendiagramm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</a:t>
            </a:r>
            <a:br>
              <a:rPr lang="de-DE"/>
            </a:br>
            <a:r>
              <a:rPr lang="de-DE"/>
              <a:t>Textmasters bearbeiten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DC9F3002-B0CE-4FAF-937E-34B4018F298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354" y="1044533"/>
            <a:ext cx="6274800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562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äul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Säulendiagramm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</a:t>
            </a:r>
            <a:br>
              <a:rPr lang="de-DE"/>
            </a:br>
            <a:r>
              <a:rPr lang="de-DE"/>
              <a:t>Textmasters bearbeiten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3163230B-6FF3-44B4-9E1A-F6BCDA4D229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133" y="1044533"/>
            <a:ext cx="6275021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62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A352C0E-E80B-4C61-919C-FAFFAFF48F33}"/>
              </a:ext>
            </a:extLst>
          </p:cNvPr>
          <p:cNvGrpSpPr/>
          <p:nvPr userDrawn="1"/>
        </p:nvGrpSpPr>
        <p:grpSpPr>
          <a:xfrm>
            <a:off x="0" y="1"/>
            <a:ext cx="9144001" cy="5143499"/>
            <a:chOff x="0" y="1"/>
            <a:chExt cx="9144001" cy="514349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859CDE-8198-4FD4-92C9-01DE7E65EB2A}"/>
                </a:ext>
              </a:extLst>
            </p:cNvPr>
            <p:cNvSpPr/>
            <p:nvPr userDrawn="1"/>
          </p:nvSpPr>
          <p:spPr>
            <a:xfrm>
              <a:off x="0" y="1687"/>
              <a:ext cx="9144000" cy="5141813"/>
            </a:xfrm>
            <a:prstGeom prst="rect">
              <a:avLst/>
            </a:prstGeom>
            <a:solidFill>
              <a:srgbClr val="2E2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7CE5A51-A55F-4B34-B6D4-5644717CACD1}"/>
                </a:ext>
              </a:extLst>
            </p:cNvPr>
            <p:cNvSpPr/>
            <p:nvPr userDrawn="1"/>
          </p:nvSpPr>
          <p:spPr>
            <a:xfrm>
              <a:off x="2322001" y="1015390"/>
              <a:ext cx="6822000" cy="4128110"/>
            </a:xfrm>
            <a:prstGeom prst="rect">
              <a:avLst/>
            </a:prstGeom>
            <a:solidFill>
              <a:srgbClr val="462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A487335-FB44-4EC6-87FF-4DCF664FEE1A}"/>
                </a:ext>
              </a:extLst>
            </p:cNvPr>
            <p:cNvSpPr/>
            <p:nvPr userDrawn="1"/>
          </p:nvSpPr>
          <p:spPr>
            <a:xfrm>
              <a:off x="0" y="1015390"/>
              <a:ext cx="2322000" cy="4128110"/>
            </a:xfrm>
            <a:prstGeom prst="rect">
              <a:avLst/>
            </a:prstGeom>
            <a:solidFill>
              <a:srgbClr val="6E2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5FAB017-BD05-4902-B0C8-3E48D225D8DC}"/>
                </a:ext>
              </a:extLst>
            </p:cNvPr>
            <p:cNvSpPr/>
            <p:nvPr userDrawn="1"/>
          </p:nvSpPr>
          <p:spPr>
            <a:xfrm>
              <a:off x="0" y="1"/>
              <a:ext cx="2322000" cy="1015388"/>
            </a:xfrm>
            <a:prstGeom prst="rect">
              <a:avLst/>
            </a:prstGeom>
            <a:solidFill>
              <a:srgbClr val="5A25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680395A0-496B-49B0-816F-0A124BF1E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88000"/>
            <a:ext cx="1260000" cy="175123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D00E32-17E9-4DFE-AB0C-630DC59AF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62400" y="1544400"/>
            <a:ext cx="4365625" cy="53553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1238894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A134-78C2-4FE7-84AC-B5BEDBBE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1926CC-A453-4F5F-8B65-385623D86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8E6AA8-C18B-42E7-BC0C-B71945E2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2FD2-5C72-4944-9E97-2F8CB1853304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A71B71-856C-488B-92E5-AE7E1C28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3FE498-C9C2-4CB3-909D-0410EE92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099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6C5A7-1854-46BE-AE45-FA5DB010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FB411D-11A8-4315-A352-2707BA296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69F01B-6A16-45B9-A95E-F5ED746E9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37ACEA-2E35-4E84-B1BF-7D6F0243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4D5-7795-4180-9DA1-F03F1D893ABE}" type="datetime1">
              <a:rPr lang="de-DE" smtClean="0"/>
              <a:t>17.10.2024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20E897-8AA7-43AB-A370-C2DC778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DD2F59-BA04-4C14-92C6-1E2CECD8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0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0120C-CC9E-4BDE-A1D4-9283E82C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C138B9-ED93-4264-9CD2-58A710FE3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A3431B-8566-41C1-B4F8-CCD5E59DA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7FD90E-C727-4395-9DF6-C308BA30A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9ADEB0-DD03-4A86-B782-81F0A3A9A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EABDB8-EB8D-48D6-9C1F-780B04E17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725B-3ACC-45A5-B979-381DCD8E6CE2}" type="datetime1">
              <a:rPr lang="de-DE" smtClean="0"/>
              <a:t>17.10.2024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C019A74-41AA-4B02-B038-291ACEAE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B038847-E35C-47AD-9B78-6EFB9E37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317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CC9D86-BDA0-4123-88C3-39F03EA1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CECD-D654-4583-9E1C-194731039FA8}" type="datetime1">
              <a:rPr lang="de-DE" smtClean="0"/>
              <a:t>17.10.2024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779DE0-6E9A-40AB-9CB8-B6D8919D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C9C625-40F1-41C3-9D73-630520DC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412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14514-7085-49BC-B2DA-F67DDF81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C816E7-CBE5-4D29-A9AF-6BEF90902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FE7ECE-F1DD-4F6F-AD94-BE12E43F3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7F9A35-E827-4FF1-A317-0AAB9E9E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94A5-49DD-47AC-BD22-306814A83317}" type="datetime1">
              <a:rPr lang="de-DE" smtClean="0"/>
              <a:t>17.10.2024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879446-3744-400E-8152-40D18984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A3529A-811F-44FF-9252-6101895F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78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0"/>
            <a:ext cx="8699354" cy="694001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09" y="1044000"/>
            <a:ext cx="8699354" cy="3263504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165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C3422-27E3-40F2-AA2D-88C59881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911261-3869-4F39-9F9A-7839451E1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C66F47-4E73-404B-9879-BE24069A7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915110-DFAF-4E0D-AAE3-7F664BEF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6C51-71E7-4668-B719-ED85AFF10662}" type="datetime1">
              <a:rPr lang="de-DE" smtClean="0"/>
              <a:t>17.10.2024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AFCCA1-8D82-4F0F-A702-E5B7F9892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186773-F5A3-4F4D-8641-1AA3F9D1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181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48F6C-2F17-4639-8CF8-B028D9D97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6ACAEF-A301-4A50-8DBF-1FE788FBB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6ADCBA-3C36-472E-B302-4BA26588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563B-2659-4E94-B209-F23D01BAE3CC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645FA1-5674-4F5F-9808-7D9D8E3F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006520-5460-4F84-B642-2BF12138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41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EEC11E-F57E-4D94-BEF8-E0062AE54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F4072A-0A56-40D7-82AF-AA52A7BE8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2F04B9-6697-4E5D-8235-B16331CAA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B575-D206-45F5-A487-0345315DF502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EB6B7-1A79-44D6-826A-6C665588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93B78C-D05C-4271-AD1A-BFBCEA9F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530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69859-0B67-460D-B6BB-F13F480C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FFCE0-B53E-4834-95C8-BD1021DCC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43E79B-7858-48BA-B1E4-3E96BEBF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C2A5B-A3D5-4A25-AA26-6D4178B4C6A1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DDF719-1362-4D2C-B192-DCBFACC8F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16A1D1-63FB-44AC-AD36-E8D9D0C8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294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DB68F-7DF6-4D7A-9598-40C463A4D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AB5C13-A623-4F83-9E62-8BB9ED43A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19E135-CC97-4718-865B-BDB75B49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210F-579E-47AC-8D42-40819513128B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151E7A-9AB9-44E4-870B-60458A52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EB68E-9B39-422D-95AC-A8766707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995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D9289-B798-4BE3-BBEF-BB566B50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1C3F15-46AC-4C4E-8C43-BB07AB512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418FC9-E794-4380-BEE9-F101D8CE7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F2B7D4-60D1-4423-84CD-3DC55A37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0520-D041-4EB5-8B71-5AFFDE30A7CB}" type="datetime1">
              <a:rPr lang="de-DE" smtClean="0"/>
              <a:t>17.10.2024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20E05A-15BB-40AE-AB0F-F2229120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98B6A6-FA95-4D29-9A5A-6519449B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358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D3B3B-F2BE-45DB-8FA3-C766B85A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297F05-32A5-445E-82F2-0557B7DD2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A95470-0D3B-44DC-A9A0-B40237FCB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5FC567-D663-450D-8663-AD64BDBDA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A0C8BD-2733-4620-A02D-2832AE5DB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67EA48-1E7E-4EB4-B044-E8108416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1958-6A43-4CF3-A62D-97F217584457}" type="datetime1">
              <a:rPr lang="de-DE" smtClean="0"/>
              <a:t>17.10.2024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8C3865-7AAF-43F9-B4BD-8C1930A3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1D0DE7-E8BB-4FF9-ABF3-1B7D3554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624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CCC38-1073-42E4-A6CA-02173BCC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9533D9-6B12-4A87-94BE-D70C753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581E-E020-45E7-9CDE-364964C61BA0}" type="datetime1">
              <a:rPr lang="de-DE" smtClean="0"/>
              <a:t>17.10.2024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F428F6-3B75-48EB-86B7-59A95A20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E3A99D-F09D-49C2-A96A-AEEF2DA8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963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4841BC-0F14-45D7-9843-95E6804E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E74-7616-42AB-81CD-4AD97AB59048}" type="datetime1">
              <a:rPr lang="de-DE" smtClean="0"/>
              <a:t>17.10.2024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44E1DB-6CEE-4DF2-960A-9000F667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65B62C-0117-46D5-8885-E6912FE3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477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EB64A-2ED4-48C2-BF5D-3F2F44D5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6252CE-5F13-45DF-9931-7D92A1D3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DEFBED-3E71-4AAE-A15C-4DCF2770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A9AF6A-D673-42C8-BA6B-F25FFD3F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135A1-8442-45C4-B2A5-65203E62FDE8}" type="datetime1">
              <a:rPr lang="de-DE" smtClean="0"/>
              <a:t>17.10.2024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5E3EE3-F288-495F-9101-9687A76A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30BED2-ABDA-47F9-9310-0EF8F72C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65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09" y="1044000"/>
            <a:ext cx="8699354" cy="3263504"/>
          </a:xfrm>
        </p:spPr>
        <p:txBody>
          <a:bodyPr>
            <a:noAutofit/>
          </a:bodyPr>
          <a:lstStyle>
            <a:lvl1pPr marL="177800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7550" indent="-179388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5350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92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49E54-5017-4740-B0AC-4D9218571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9BBB9A7-5C25-4836-999E-38A7CA61B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70BF19-B85D-41A3-ADE2-50A1E8840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3DC897-DF4F-479F-8A4A-7725E4FE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4D14-9C65-4ED2-B9B8-F8BB094B81DA}" type="datetime1">
              <a:rPr lang="de-DE" smtClean="0"/>
              <a:t>17.10.2024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D0AB4-6225-4623-8EB7-9CD94E77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ACA034-3AE5-43FA-8090-F4E896E8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03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56F08-FC7E-40DC-9B7D-1DB0B7D5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34AA0A-239D-4DAC-9913-66BB7B4E4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EAFDC9-D4A3-44CE-B95F-9167EC59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5729-44EB-4458-B928-478291485870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852B3A-02DB-4BFF-A191-57CFB563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D6D31C-0324-4676-BC45-AAEA1EC8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238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9D34203-CDF8-46E9-B3C1-73825B2D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2C5BB7-6CCE-4161-9785-F0DFC7904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BE16C9-35C4-4AA1-9942-EED6116E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6516-7283-4D5B-8D26-9A24ACA19FE0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CD43CD-EE96-44F3-A304-53A9A054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32C62D-CA04-4755-90AA-F6A76A66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72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05A8777C-C66C-4551-98A5-CBCB53FA82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4788535">
                <a:moveTo>
                  <a:pt x="0" y="4787938"/>
                </a:moveTo>
                <a:lnTo>
                  <a:pt x="9144000" y="4787938"/>
                </a:lnTo>
                <a:lnTo>
                  <a:pt x="9144000" y="0"/>
                </a:lnTo>
                <a:lnTo>
                  <a:pt x="0" y="0"/>
                </a:lnTo>
                <a:lnTo>
                  <a:pt x="0" y="4787938"/>
                </a:lnTo>
                <a:close/>
              </a:path>
            </a:pathLst>
          </a:custGeom>
          <a:solidFill>
            <a:srgbClr val="2E2672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A65943-0FFC-47F5-A851-99E6C9076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600" y="932490"/>
            <a:ext cx="8701200" cy="2086725"/>
          </a:xfrm>
        </p:spPr>
        <p:txBody>
          <a:bodyPr anchor="t" anchorCtr="0">
            <a:noAutofit/>
          </a:bodyPr>
          <a:lstStyle>
            <a:lvl1pPr>
              <a:lnSpc>
                <a:spcPts val="5100"/>
              </a:lnSpc>
              <a:defRPr sz="48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Statement </a:t>
            </a:r>
            <a:br>
              <a:rPr lang="de-DE"/>
            </a:br>
            <a:r>
              <a:rPr lang="de-DE"/>
              <a:t>oder Zitat</a:t>
            </a:r>
            <a:br>
              <a:rPr lang="de-DE"/>
            </a:b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5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10" y="289084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410" y="1044000"/>
            <a:ext cx="8699354" cy="3263504"/>
          </a:xfrm>
        </p:spPr>
        <p:txBody>
          <a:bodyPr>
            <a:noAutofit/>
          </a:bodyPr>
          <a:lstStyle>
            <a:lvl1pPr marL="342900" indent="-342900">
              <a:lnSpc>
                <a:spcPts val="1900"/>
              </a:lnSpc>
              <a:spcBef>
                <a:spcPts val="0"/>
              </a:spcBef>
              <a:spcAft>
                <a:spcPts val="1500"/>
              </a:spcAft>
              <a:buFontTx/>
              <a:buAutoNum type="arabicPlain"/>
              <a:tabLst>
                <a:tab pos="342900" algn="l"/>
              </a:tabLst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5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05A8777C-C66C-4551-98A5-CBCB53FA82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4788535">
                <a:moveTo>
                  <a:pt x="0" y="4787938"/>
                </a:moveTo>
                <a:lnTo>
                  <a:pt x="9144000" y="4787938"/>
                </a:lnTo>
                <a:lnTo>
                  <a:pt x="9144000" y="0"/>
                </a:lnTo>
                <a:lnTo>
                  <a:pt x="0" y="0"/>
                </a:lnTo>
                <a:lnTo>
                  <a:pt x="0" y="4787938"/>
                </a:lnTo>
                <a:close/>
              </a:path>
            </a:pathLst>
          </a:custGeom>
          <a:solidFill>
            <a:srgbClr val="2E2672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A65943-0FFC-47F5-A851-99E6C9076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600" y="932490"/>
            <a:ext cx="8701200" cy="2086725"/>
          </a:xfrm>
        </p:spPr>
        <p:txBody>
          <a:bodyPr anchor="t" anchorCtr="0">
            <a:noAutofit/>
          </a:bodyPr>
          <a:lstStyle>
            <a:lvl1pPr>
              <a:lnSpc>
                <a:spcPts val="5100"/>
              </a:lnSpc>
              <a:defRPr sz="48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01</a:t>
            </a:r>
            <a:br>
              <a:rPr lang="de-DE"/>
            </a:br>
            <a:r>
              <a:rPr lang="de-DE" err="1"/>
              <a:t>Kapiteltrenner</a:t>
            </a:r>
            <a:br>
              <a:rPr lang="de-DE"/>
            </a:br>
            <a:r>
              <a:rPr lang="de-DE"/>
              <a:t>weitere Zeile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1843FF87-1961-4471-A101-B84D26290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4760594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Bild Vollfläche</a:t>
            </a:r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821A24B-57DF-46F0-9108-DC9C8AC2A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800" y="288000"/>
            <a:ext cx="8597900" cy="746125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20116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8F596CD-7AB6-41C4-BEEE-ECC810A0C4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50" y="288000"/>
            <a:ext cx="3666510" cy="703175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</a:p>
          <a:p>
            <a:pPr lvl="0"/>
            <a:r>
              <a:rPr lang="de-DE"/>
              <a:t>Zweite Zeile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4A091F16-2043-483D-9B8D-3EA3ED6CB4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906297" cy="4751388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0CBC89-7DE7-40D4-8D6A-221209EF79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0650" y="1044000"/>
            <a:ext cx="3667125" cy="345135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Formatvorlagen</a:t>
            </a:r>
          </a:p>
        </p:txBody>
      </p:sp>
    </p:spTree>
    <p:extLst>
      <p:ext uri="{BB962C8B-B14F-4D97-AF65-F5344CB8AC3E}">
        <p14:creationId xmlns:p14="http://schemas.microsoft.com/office/powerpoint/2010/main" val="107269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9128153-CC09-44A2-BA84-7BC5D42B1C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374899"/>
            <a:ext cx="3048000" cy="238120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4A091F16-2043-483D-9B8D-3EA3ED6CB4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703"/>
            <a:ext cx="3047987" cy="237923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90F905BE-5299-476E-9062-288F43A07F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8000" y="2374900"/>
            <a:ext cx="3048000" cy="2379600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6" name="Bildplatzhalter 17">
            <a:extLst>
              <a:ext uri="{FF2B5EF4-FFF2-40B4-BE49-F238E27FC236}">
                <a16:creationId xmlns:a16="http://schemas.microsoft.com/office/drawing/2014/main" id="{9092E013-EDD9-4C60-8491-8EE5DDC0CE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8000" y="-3702"/>
            <a:ext cx="3047987" cy="237923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7" name="Bildplatzhalter 5">
            <a:extLst>
              <a:ext uri="{FF2B5EF4-FFF2-40B4-BE49-F238E27FC236}">
                <a16:creationId xmlns:a16="http://schemas.microsoft.com/office/drawing/2014/main" id="{7A863EE0-DBDE-49C3-9791-F6E6941525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374900"/>
            <a:ext cx="3048000" cy="2379600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9" name="Bildplatzhalter 17">
            <a:extLst>
              <a:ext uri="{FF2B5EF4-FFF2-40B4-BE49-F238E27FC236}">
                <a16:creationId xmlns:a16="http://schemas.microsoft.com/office/drawing/2014/main" id="{BF97E689-8644-42AC-A7DD-55922195876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-3703"/>
            <a:ext cx="3047987" cy="237923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17.10.2024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955FB2-2E88-4D90-A20C-0BE79D2A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FF92D9-925F-4EA2-A367-9D1CB84D1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46C056-EED9-41FB-9F54-7E598ECB1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DEFD-42AC-4C8D-93D7-0C946D239BAB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1F6C46-CCFC-4B02-A084-153A52A5B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55B2EB-BFC5-4960-B6D6-9BAFD38E6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3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4" r:id="rId4"/>
    <p:sldLayoutId id="2147483673" r:id="rId5"/>
    <p:sldLayoutId id="2147483674" r:id="rId6"/>
    <p:sldLayoutId id="2147483679" r:id="rId7"/>
    <p:sldLayoutId id="2147483680" r:id="rId8"/>
    <p:sldLayoutId id="2147483681" r:id="rId9"/>
    <p:sldLayoutId id="2147483682" r:id="rId10"/>
    <p:sldLayoutId id="2147483676" r:id="rId11"/>
    <p:sldLayoutId id="2147483677" r:id="rId12"/>
    <p:sldLayoutId id="2147483678" r:id="rId13"/>
    <p:sldLayoutId id="2147483683" r:id="rId14"/>
    <p:sldLayoutId id="2147483651" r:id="rId15"/>
    <p:sldLayoutId id="2147483652" r:id="rId16"/>
    <p:sldLayoutId id="2147483653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0CFF59C-02CF-419F-84B6-F7C4B5A1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BE0042-5CD0-4EE2-8E47-0384F549A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367E6B-6561-4384-BBD2-0EA42BAE5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96E53-9668-4B81-8CA3-9075B0D4B7C8}" type="datetime1">
              <a:rPr lang="de-DE" smtClean="0"/>
              <a:t>17.10.2024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E9569C-142F-4D11-B318-BD24C1F1F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9EC582-BD91-4535-BCBC-AA95EEB63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1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sv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sv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sv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4.png"/><Relationship Id="rId16" Type="http://schemas.openxmlformats.org/officeDocument/2006/relationships/image" Target="../media/image55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6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em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sv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akonie-iqg.de/" TargetMode="External"/><Relationship Id="rId3" Type="http://schemas.openxmlformats.org/officeDocument/2006/relationships/image" Target="../media/image77.png"/><Relationship Id="rId7" Type="http://schemas.openxmlformats.org/officeDocument/2006/relationships/hyperlink" Target="mailto:iqg@diakonie.de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B294D-30B3-4B29-B64A-943231EF8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2688" y="1202465"/>
            <a:ext cx="6495224" cy="1400400"/>
          </a:xfrm>
        </p:spPr>
        <p:txBody>
          <a:bodyPr/>
          <a:lstStyle/>
          <a:p>
            <a:r>
              <a:rPr lang="de-DE"/>
              <a:t>Diakonie-Siegel</a:t>
            </a:r>
            <a:br>
              <a:rPr lang="de-DE" sz="2400"/>
            </a:br>
            <a:r>
              <a:rPr lang="de-DE" sz="1600"/>
              <a:t>kirchlich-diakonische Organisationen, Unternehmen und Werke</a:t>
            </a:r>
            <a:endParaRPr lang="de-DE" sz="240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9ECCBE-C0D7-4F43-B4A2-60DCACE9A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942" y="2440415"/>
            <a:ext cx="3651541" cy="1291588"/>
          </a:xfrm>
        </p:spPr>
        <p:txBody>
          <a:bodyPr/>
          <a:lstStyle/>
          <a:p>
            <a:r>
              <a:rPr lang="de-DE" sz="2000" b="0">
                <a:latin typeface="Segoe Script" panose="030B0504020000000003" pitchFamily="66" charset="0"/>
              </a:rPr>
              <a:t>Leitfäden</a:t>
            </a:r>
            <a:r>
              <a:rPr lang="de-DE" b="0"/>
              <a:t>  </a:t>
            </a:r>
            <a:br>
              <a:rPr lang="de-DE" b="0"/>
            </a:br>
            <a:r>
              <a:rPr lang="de-DE" b="0"/>
              <a:t>zum Aufbau von QM-Systemen </a:t>
            </a:r>
          </a:p>
          <a:p>
            <a:r>
              <a:rPr lang="de-DE" sz="800" b="0"/>
              <a:t>                                    </a:t>
            </a:r>
            <a:r>
              <a:rPr lang="de-DE" sz="800" b="0" i="1"/>
              <a:t>oder auch</a:t>
            </a:r>
            <a:endParaRPr lang="de-DE" b="0" i="1"/>
          </a:p>
          <a:p>
            <a:pPr algn="r"/>
            <a:r>
              <a:rPr lang="de-DE" sz="2000" b="0">
                <a:latin typeface="Segoe Script" panose="030B0504020000000003" pitchFamily="66" charset="0"/>
              </a:rPr>
              <a:t>Kochbücher </a:t>
            </a:r>
            <a:br>
              <a:rPr lang="de-DE" sz="2000" b="0">
                <a:latin typeface="Segoe Script" panose="030B0504020000000003" pitchFamily="66" charset="0"/>
              </a:rPr>
            </a:br>
            <a:r>
              <a:rPr lang="de-DE" b="0"/>
              <a:t>für gelingende diakonische Arbeit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10E21E1F-8F21-4681-A9C0-6227BADEC72E}"/>
              </a:ext>
            </a:extLst>
          </p:cNvPr>
          <p:cNvSpPr txBox="1">
            <a:spLocks/>
          </p:cNvSpPr>
          <p:nvPr/>
        </p:nvSpPr>
        <p:spPr>
          <a:xfrm>
            <a:off x="2422688" y="4244711"/>
            <a:ext cx="6456343" cy="57745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</a:pPr>
            <a:r>
              <a:rPr lang="de-DE" sz="1000" b="0"/>
              <a:t>Institut für Qualitätsentwicklung </a:t>
            </a:r>
            <a:br>
              <a:rPr lang="de-DE" sz="1000" b="0"/>
            </a:br>
            <a:r>
              <a:rPr lang="de-DE" sz="1000" b="0"/>
              <a:t>und Gütesiegel in Kirche und Diakonie,</a:t>
            </a:r>
          </a:p>
          <a:p>
            <a:pPr algn="r">
              <a:lnSpc>
                <a:spcPts val="1200"/>
              </a:lnSpc>
            </a:pPr>
            <a:endParaRPr lang="de-DE" sz="1000" b="0"/>
          </a:p>
          <a:p>
            <a:pPr algn="r">
              <a:lnSpc>
                <a:spcPts val="1200"/>
              </a:lnSpc>
            </a:pPr>
            <a:r>
              <a:rPr lang="de-DE" sz="1000" b="0"/>
              <a:t>Januar 2022</a:t>
            </a:r>
          </a:p>
        </p:txBody>
      </p:sp>
      <p:pic>
        <p:nvPicPr>
          <p:cNvPr id="6" name="Grafik 5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32A103D3-50BF-444D-ABB9-353AC2B5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580976" y="2368092"/>
            <a:ext cx="2252544" cy="242045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838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/>
              <a:t>Aufbau der Bundesrahmenhandbücher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9205F2D-3D20-4406-96DC-BE3C67E97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2" y="774797"/>
            <a:ext cx="2333922" cy="4053593"/>
          </a:xfrm>
          <a:prstGeom prst="rect">
            <a:avLst/>
          </a:prstGeom>
        </p:spPr>
      </p:pic>
      <p:sp>
        <p:nvSpPr>
          <p:cNvPr id="20" name="Text Box 31">
            <a:extLst>
              <a:ext uri="{FF2B5EF4-FFF2-40B4-BE49-F238E27FC236}">
                <a16:creationId xmlns:a16="http://schemas.microsoft.com/office/drawing/2014/main" id="{0E334796-41F7-406E-91F6-F9510587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271" y="1011892"/>
            <a:ext cx="2482014" cy="224236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1" b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Führungsprozesse/-themen</a:t>
            </a: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BB604B8E-6EC3-43ED-8FED-C203A1BE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867" y="2405029"/>
            <a:ext cx="2100704" cy="224236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1" b="1">
                <a:solidFill>
                  <a:srgbClr val="000000">
                    <a:lumMod val="85000"/>
                    <a:lumOff val="15000"/>
                  </a:srgbClr>
                </a:solidFill>
              </a:rPr>
              <a:t>Kernprozesse/-themen</a:t>
            </a:r>
            <a:endParaRPr lang="de-DE" sz="1351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ADBB62D-72AF-4200-98C1-FA2860EE760C}"/>
              </a:ext>
            </a:extLst>
          </p:cNvPr>
          <p:cNvSpPr/>
          <p:nvPr/>
        </p:nvSpPr>
        <p:spPr>
          <a:xfrm>
            <a:off x="3212335" y="3829300"/>
            <a:ext cx="35326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b="1">
                <a:solidFill>
                  <a:schemeClr val="tx1">
                    <a:lumMod val="85000"/>
                    <a:lumOff val="15000"/>
                  </a:schemeClr>
                </a:solidFill>
              </a:rPr>
              <a:t>Unterstützungsprozesse/-themen</a:t>
            </a:r>
            <a:endParaRPr lang="de-DE" sz="1500"/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30C71FD5-A2D5-4F87-A185-10C085E72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673" y="987916"/>
            <a:ext cx="1702133" cy="939688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Führung, Politik &amp; Strategie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Personal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QM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Sicherheit</a:t>
            </a:r>
            <a:endParaRPr lang="de-DE" sz="1201" i="1">
              <a:solidFill>
                <a:srgbClr val="000000">
                  <a:lumMod val="85000"/>
                  <a:lumOff val="15000"/>
                </a:srgbClr>
              </a:solidFill>
              <a:sym typeface="Wingdings" pitchFamily="2" charset="2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C0973EB7-E58E-4D15-BF41-612C570C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674" y="2395721"/>
            <a:ext cx="1702133" cy="570356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Erstkontakt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Abschluss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2AB1CBC3-032D-4BFB-8023-F9FCF0FD1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674" y="3805019"/>
            <a:ext cx="1702133" cy="755022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Wirtschaftlichkeit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Externe Anbieter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Vertragswesen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Öffentlichkeitsarbeit</a:t>
            </a:r>
          </a:p>
        </p:txBody>
      </p:sp>
    </p:spTree>
    <p:extLst>
      <p:ext uri="{BB962C8B-B14F-4D97-AF65-F5344CB8AC3E}">
        <p14:creationId xmlns:p14="http://schemas.microsoft.com/office/powerpoint/2010/main" val="178803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/>
              <a:t>Prozesslandkarte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4" name="Grafik 13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9521CC58-E398-456F-BAC0-EEAA8F47D0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9" b="27591"/>
          <a:stretch/>
        </p:blipFill>
        <p:spPr>
          <a:xfrm>
            <a:off x="1740136" y="1421890"/>
            <a:ext cx="812873" cy="2196846"/>
          </a:xfrm>
          <a:prstGeom prst="rect">
            <a:avLst/>
          </a:prstGeom>
        </p:spPr>
      </p:pic>
      <p:pic>
        <p:nvPicPr>
          <p:cNvPr id="15" name="Grafik 14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738F28C4-3B63-4536-9286-4E926F0E6C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1" t="-1393" r="808" b="23851"/>
          <a:stretch/>
        </p:blipFill>
        <p:spPr>
          <a:xfrm>
            <a:off x="6647409" y="1388071"/>
            <a:ext cx="812873" cy="2352576"/>
          </a:xfrm>
          <a:prstGeom prst="rect">
            <a:avLst/>
          </a:prstGeom>
        </p:spPr>
      </p:pic>
      <p:pic>
        <p:nvPicPr>
          <p:cNvPr id="16" name="Grafik 15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B5230E4-FEB5-42D1-BD6C-27675486EE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4" t="19581" r="12751" b="60839"/>
          <a:stretch/>
        </p:blipFill>
        <p:spPr>
          <a:xfrm>
            <a:off x="2545976" y="2122314"/>
            <a:ext cx="4212468" cy="449436"/>
          </a:xfrm>
          <a:prstGeom prst="rect">
            <a:avLst/>
          </a:prstGeom>
        </p:spPr>
      </p:pic>
      <p:pic>
        <p:nvPicPr>
          <p:cNvPr id="17" name="Grafik 16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52F2B9B8-4E04-4321-A566-E303AC9AAA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36542" r="12583" b="43878"/>
          <a:stretch/>
        </p:blipFill>
        <p:spPr>
          <a:xfrm>
            <a:off x="2545976" y="2609479"/>
            <a:ext cx="4212468" cy="449436"/>
          </a:xfrm>
          <a:prstGeom prst="rect">
            <a:avLst/>
          </a:prstGeom>
        </p:spPr>
      </p:pic>
      <p:pic>
        <p:nvPicPr>
          <p:cNvPr id="18" name="Grafik 17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8D832125-ECDF-491C-922C-6AD7EB7477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t="-1243" r="11913" b="81663"/>
          <a:stretch/>
        </p:blipFill>
        <p:spPr>
          <a:xfrm>
            <a:off x="2576689" y="1602626"/>
            <a:ext cx="4212468" cy="457187"/>
          </a:xfrm>
          <a:prstGeom prst="rect">
            <a:avLst/>
          </a:prstGeom>
        </p:spPr>
      </p:pic>
      <p:pic>
        <p:nvPicPr>
          <p:cNvPr id="28" name="Grafik 27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218283A5-78E0-4123-AB3A-DA9C8FC69F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59059" r="14920" b="24921"/>
          <a:stretch/>
        </p:blipFill>
        <p:spPr>
          <a:xfrm>
            <a:off x="2554426" y="3117713"/>
            <a:ext cx="4092983" cy="4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8866439-F981-42FB-9F59-4C8A31EA4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12974" y="-1111545"/>
            <a:ext cx="4718052" cy="694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88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54295BE-5150-4AB4-89F4-9F3F554D3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2" y="-363968"/>
            <a:ext cx="7089336" cy="5559661"/>
          </a:xfrm>
          <a:prstGeom prst="rect">
            <a:avLst/>
          </a:prstGeom>
        </p:spPr>
      </p:pic>
      <p:sp>
        <p:nvSpPr>
          <p:cNvPr id="19" name="bk object 16">
            <a:extLst>
              <a:ext uri="{FF2B5EF4-FFF2-40B4-BE49-F238E27FC236}">
                <a16:creationId xmlns:a16="http://schemas.microsoft.com/office/drawing/2014/main" id="{A2D60EBE-4A97-4223-A718-F1CFC6365565}"/>
              </a:ext>
            </a:extLst>
          </p:cNvPr>
          <p:cNvSpPr/>
          <p:nvPr/>
        </p:nvSpPr>
        <p:spPr>
          <a:xfrm>
            <a:off x="1379620" y="4764876"/>
            <a:ext cx="7764379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7F730CD1-2A24-4317-998E-032CF2B9DA5C}"/>
              </a:ext>
            </a:extLst>
          </p:cNvPr>
          <p:cNvSpPr txBox="1">
            <a:spLocks/>
          </p:cNvSpPr>
          <p:nvPr/>
        </p:nvSpPr>
        <p:spPr>
          <a:xfrm>
            <a:off x="2073195" y="4842000"/>
            <a:ext cx="6781129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22" name="Foliennummernplatzhalter 3">
            <a:extLst>
              <a:ext uri="{FF2B5EF4-FFF2-40B4-BE49-F238E27FC236}">
                <a16:creationId xmlns:a16="http://schemas.microsoft.com/office/drawing/2014/main" id="{E30B9C9A-F7E8-464C-8604-34F1F6F8A7F0}"/>
              </a:ext>
            </a:extLst>
          </p:cNvPr>
          <p:cNvSpPr txBox="1">
            <a:spLocks/>
          </p:cNvSpPr>
          <p:nvPr/>
        </p:nvSpPr>
        <p:spPr>
          <a:xfrm>
            <a:off x="8690524" y="4846111"/>
            <a:ext cx="385200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A625E4-C354-4A2B-949C-FF469D43AAC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5C9FB792-60A8-46C6-A496-E4800E0F8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54" y="200123"/>
            <a:ext cx="8371150" cy="450655"/>
          </a:xfrm>
        </p:spPr>
        <p:txBody>
          <a:bodyPr>
            <a:normAutofit/>
          </a:bodyPr>
          <a:lstStyle/>
          <a:p>
            <a:r>
              <a:rPr lang="de-DE"/>
              <a:t>Kernprozesse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AB8C10-BC72-4EBE-A2A9-81F66535FBA4}"/>
              </a:ext>
            </a:extLst>
          </p:cNvPr>
          <p:cNvGrpSpPr/>
          <p:nvPr/>
        </p:nvGrpSpPr>
        <p:grpSpPr>
          <a:xfrm>
            <a:off x="0" y="4735680"/>
            <a:ext cx="9144000" cy="396240"/>
            <a:chOff x="0" y="4747260"/>
            <a:chExt cx="9144000" cy="396240"/>
          </a:xfrm>
        </p:grpSpPr>
        <p:sp>
          <p:nvSpPr>
            <p:cNvPr id="25" name="bk object 16">
              <a:extLst>
                <a:ext uri="{FF2B5EF4-FFF2-40B4-BE49-F238E27FC236}">
                  <a16:creationId xmlns:a16="http://schemas.microsoft.com/office/drawing/2014/main" id="{B6938A0D-BCB1-4A3F-963E-11955E98E963}"/>
                </a:ext>
              </a:extLst>
            </p:cNvPr>
            <p:cNvSpPr/>
            <p:nvPr/>
          </p:nvSpPr>
          <p:spPr>
            <a:xfrm>
              <a:off x="0" y="4747260"/>
              <a:ext cx="9144000" cy="396240"/>
            </a:xfrm>
            <a:custGeom>
              <a:avLst/>
              <a:gdLst/>
              <a:ahLst/>
              <a:cxnLst/>
              <a:rect l="l" t="t" r="r" b="b"/>
              <a:pathLst>
                <a:path w="9144000" h="396239">
                  <a:moveTo>
                    <a:pt x="0" y="395935"/>
                  </a:moveTo>
                  <a:lnTo>
                    <a:pt x="9144000" y="39593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395935"/>
                  </a:lnTo>
                  <a:close/>
                </a:path>
              </a:pathLst>
            </a:custGeom>
            <a:solidFill>
              <a:srgbClr val="5A2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E3F5AC6-984C-4912-A358-4E814C43E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00" y="4871153"/>
              <a:ext cx="648000" cy="90063"/>
            </a:xfrm>
            <a:prstGeom prst="rect">
              <a:avLst/>
            </a:prstGeom>
          </p:spPr>
        </p:pic>
        <p:sp>
          <p:nvSpPr>
            <p:cNvPr id="27" name="Fußzeilenplatzhalter 2">
              <a:extLst>
                <a:ext uri="{FF2B5EF4-FFF2-40B4-BE49-F238E27FC236}">
                  <a16:creationId xmlns:a16="http://schemas.microsoft.com/office/drawing/2014/main" id="{E195E589-DD8F-4617-9755-8A5CF2C6670B}"/>
                </a:ext>
              </a:extLst>
            </p:cNvPr>
            <p:cNvSpPr txBox="1">
              <a:spLocks/>
            </p:cNvSpPr>
            <p:nvPr/>
          </p:nvSpPr>
          <p:spPr>
            <a:xfrm>
              <a:off x="2073195" y="4824384"/>
              <a:ext cx="6781129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 Diakonie-Siegel kirchlich-diakonische Organisationen Unternehmen und Werke, Institut für Qualitätsentwicklung und Gütesiegel in Kirche und Diakonie,  2021</a:t>
              </a:r>
            </a:p>
          </p:txBody>
        </p:sp>
        <p:sp>
          <p:nvSpPr>
            <p:cNvPr id="29" name="Foliennummernplatzhalter 3">
              <a:extLst>
                <a:ext uri="{FF2B5EF4-FFF2-40B4-BE49-F238E27FC236}">
                  <a16:creationId xmlns:a16="http://schemas.microsoft.com/office/drawing/2014/main" id="{BCF8F484-CA67-4DA6-AF4A-6146E5C23D3B}"/>
                </a:ext>
              </a:extLst>
            </p:cNvPr>
            <p:cNvSpPr txBox="1">
              <a:spLocks/>
            </p:cNvSpPr>
            <p:nvPr/>
          </p:nvSpPr>
          <p:spPr>
            <a:xfrm>
              <a:off x="8690524" y="4828495"/>
              <a:ext cx="385200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BA625E4-C354-4A2B-949C-FF469D43AAC9}" type="slidenum">
                <a:rPr lang="de-DE" smtClean="0"/>
                <a:pPr/>
                <a:t>13</a:t>
              </a:fld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541E36D-4EC9-49EB-9A66-CAC6FBB18026}"/>
              </a:ext>
            </a:extLst>
          </p:cNvPr>
          <p:cNvSpPr txBox="1"/>
          <p:nvPr/>
        </p:nvSpPr>
        <p:spPr>
          <a:xfrm>
            <a:off x="75913" y="1064828"/>
            <a:ext cx="17201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Kontaktaufnahme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9123C5-85D0-4679-AA97-26460900BE4B}"/>
              </a:ext>
            </a:extLst>
          </p:cNvPr>
          <p:cNvSpPr txBox="1"/>
          <p:nvPr/>
        </p:nvSpPr>
        <p:spPr>
          <a:xfrm>
            <a:off x="1982074" y="1278304"/>
            <a:ext cx="172017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/>
              <a:t>Öffentlichkeits-</a:t>
            </a:r>
            <a:br>
              <a:rPr lang="de-DE"/>
            </a:br>
            <a:r>
              <a:rPr lang="de-DE" err="1"/>
              <a:t>arbeit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30E890E-E0DE-4528-BC96-6A183F3EC17E}"/>
              </a:ext>
            </a:extLst>
          </p:cNvPr>
          <p:cNvSpPr txBox="1"/>
          <p:nvPr/>
        </p:nvSpPr>
        <p:spPr>
          <a:xfrm>
            <a:off x="1889991" y="2141193"/>
            <a:ext cx="172017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/>
              <a:t>Leistungsangebot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C1E9FBD-8B31-49A1-9C12-7EB8F418E4E8}"/>
              </a:ext>
            </a:extLst>
          </p:cNvPr>
          <p:cNvSpPr txBox="1"/>
          <p:nvPr/>
        </p:nvSpPr>
        <p:spPr>
          <a:xfrm>
            <a:off x="4493748" y="1461916"/>
            <a:ext cx="172017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/>
              <a:t>Leistungserbringung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B76B57D-086D-4C33-AF2C-C54F4A446DCD}"/>
              </a:ext>
            </a:extLst>
          </p:cNvPr>
          <p:cNvSpPr txBox="1"/>
          <p:nvPr/>
        </p:nvSpPr>
        <p:spPr>
          <a:xfrm>
            <a:off x="6213922" y="1363560"/>
            <a:ext cx="172017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/>
              <a:t>Dokumentierte Informationen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10E20A4-0441-4FDB-B45A-4FA176D86E43}"/>
              </a:ext>
            </a:extLst>
          </p:cNvPr>
          <p:cNvSpPr txBox="1"/>
          <p:nvPr/>
        </p:nvSpPr>
        <p:spPr>
          <a:xfrm>
            <a:off x="5261809" y="2571750"/>
            <a:ext cx="155122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/>
              <a:t>Wirtschaftlichkeit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31550E2-38EF-4E70-B4E3-BB4C7C9ACC1C}"/>
              </a:ext>
            </a:extLst>
          </p:cNvPr>
          <p:cNvSpPr txBox="1"/>
          <p:nvPr/>
        </p:nvSpPr>
        <p:spPr>
          <a:xfrm>
            <a:off x="7309009" y="2711403"/>
            <a:ext cx="155122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/>
              <a:t>Kunden-</a:t>
            </a:r>
            <a:br>
              <a:rPr lang="de-DE"/>
            </a:br>
            <a:r>
              <a:rPr lang="de-DE"/>
              <a:t>Rückmeldungen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D4900D1-1F05-48F6-8048-6DE5C59F6F3C}"/>
              </a:ext>
            </a:extLst>
          </p:cNvPr>
          <p:cNvSpPr txBox="1"/>
          <p:nvPr/>
        </p:nvSpPr>
        <p:spPr>
          <a:xfrm>
            <a:off x="3610165" y="3677375"/>
            <a:ext cx="155122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6910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3" grpId="0"/>
      <p:bldP spid="28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A73D650-0026-400E-BD05-BCCC91ABF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328" y="0"/>
            <a:ext cx="10894328" cy="614492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9" name="bk object 16">
            <a:extLst>
              <a:ext uri="{FF2B5EF4-FFF2-40B4-BE49-F238E27FC236}">
                <a16:creationId xmlns:a16="http://schemas.microsoft.com/office/drawing/2014/main" id="{A2D60EBE-4A97-4223-A718-F1CFC6365565}"/>
              </a:ext>
            </a:extLst>
          </p:cNvPr>
          <p:cNvSpPr/>
          <p:nvPr/>
        </p:nvSpPr>
        <p:spPr>
          <a:xfrm>
            <a:off x="1379620" y="4764876"/>
            <a:ext cx="7764379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7F730CD1-2A24-4317-998E-032CF2B9DA5C}"/>
              </a:ext>
            </a:extLst>
          </p:cNvPr>
          <p:cNvSpPr txBox="1">
            <a:spLocks/>
          </p:cNvSpPr>
          <p:nvPr/>
        </p:nvSpPr>
        <p:spPr>
          <a:xfrm>
            <a:off x="2073195" y="4842000"/>
            <a:ext cx="6781129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22" name="Foliennummernplatzhalter 3">
            <a:extLst>
              <a:ext uri="{FF2B5EF4-FFF2-40B4-BE49-F238E27FC236}">
                <a16:creationId xmlns:a16="http://schemas.microsoft.com/office/drawing/2014/main" id="{E30B9C9A-F7E8-464C-8604-34F1F6F8A7F0}"/>
              </a:ext>
            </a:extLst>
          </p:cNvPr>
          <p:cNvSpPr txBox="1">
            <a:spLocks/>
          </p:cNvSpPr>
          <p:nvPr/>
        </p:nvSpPr>
        <p:spPr>
          <a:xfrm>
            <a:off x="8690524" y="4846111"/>
            <a:ext cx="385200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A625E4-C354-4A2B-949C-FF469D43AAC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5C9FB792-60A8-46C6-A496-E4800E0F8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54" y="200123"/>
            <a:ext cx="2427346" cy="1139393"/>
          </a:xfrm>
        </p:spPr>
        <p:txBody>
          <a:bodyPr>
            <a:normAutofit/>
          </a:bodyPr>
          <a:lstStyle/>
          <a:p>
            <a:r>
              <a:rPr lang="de-DE"/>
              <a:t>Führungs- und</a:t>
            </a:r>
            <a:br>
              <a:rPr lang="de-DE"/>
            </a:br>
            <a:r>
              <a:rPr lang="de-DE"/>
              <a:t>Unterstützungs-</a:t>
            </a:r>
          </a:p>
          <a:p>
            <a:r>
              <a:rPr lang="de-DE" err="1"/>
              <a:t>prozesse</a:t>
            </a:r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AB8C10-BC72-4EBE-A2A9-81F66535FBA4}"/>
              </a:ext>
            </a:extLst>
          </p:cNvPr>
          <p:cNvGrpSpPr/>
          <p:nvPr/>
        </p:nvGrpSpPr>
        <p:grpSpPr>
          <a:xfrm>
            <a:off x="0" y="4735680"/>
            <a:ext cx="9144000" cy="396240"/>
            <a:chOff x="0" y="4747260"/>
            <a:chExt cx="9144000" cy="396240"/>
          </a:xfrm>
        </p:grpSpPr>
        <p:sp>
          <p:nvSpPr>
            <p:cNvPr id="25" name="bk object 16">
              <a:extLst>
                <a:ext uri="{FF2B5EF4-FFF2-40B4-BE49-F238E27FC236}">
                  <a16:creationId xmlns:a16="http://schemas.microsoft.com/office/drawing/2014/main" id="{B6938A0D-BCB1-4A3F-963E-11955E98E963}"/>
                </a:ext>
              </a:extLst>
            </p:cNvPr>
            <p:cNvSpPr/>
            <p:nvPr/>
          </p:nvSpPr>
          <p:spPr>
            <a:xfrm>
              <a:off x="0" y="4747260"/>
              <a:ext cx="9144000" cy="396240"/>
            </a:xfrm>
            <a:custGeom>
              <a:avLst/>
              <a:gdLst/>
              <a:ahLst/>
              <a:cxnLst/>
              <a:rect l="l" t="t" r="r" b="b"/>
              <a:pathLst>
                <a:path w="9144000" h="396239">
                  <a:moveTo>
                    <a:pt x="0" y="395935"/>
                  </a:moveTo>
                  <a:lnTo>
                    <a:pt x="9144000" y="39593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395935"/>
                  </a:lnTo>
                  <a:close/>
                </a:path>
              </a:pathLst>
            </a:custGeom>
            <a:solidFill>
              <a:srgbClr val="5A2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E3F5AC6-984C-4912-A358-4E814C43E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00" y="4871153"/>
              <a:ext cx="648000" cy="90063"/>
            </a:xfrm>
            <a:prstGeom prst="rect">
              <a:avLst/>
            </a:prstGeom>
          </p:spPr>
        </p:pic>
        <p:sp>
          <p:nvSpPr>
            <p:cNvPr id="27" name="Fußzeilenplatzhalter 2">
              <a:extLst>
                <a:ext uri="{FF2B5EF4-FFF2-40B4-BE49-F238E27FC236}">
                  <a16:creationId xmlns:a16="http://schemas.microsoft.com/office/drawing/2014/main" id="{E195E589-DD8F-4617-9755-8A5CF2C6670B}"/>
                </a:ext>
              </a:extLst>
            </p:cNvPr>
            <p:cNvSpPr txBox="1">
              <a:spLocks/>
            </p:cNvSpPr>
            <p:nvPr/>
          </p:nvSpPr>
          <p:spPr>
            <a:xfrm>
              <a:off x="2073195" y="4824384"/>
              <a:ext cx="6781129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 Diakonie-Siegel kirchlich-diakonische Organisationen Unternehmen und Werke, Institut für Qualitätsentwicklung und Gütesiegel in Kirche und Diakonie,  2021</a:t>
              </a:r>
            </a:p>
          </p:txBody>
        </p:sp>
        <p:sp>
          <p:nvSpPr>
            <p:cNvPr id="29" name="Foliennummernplatzhalter 3">
              <a:extLst>
                <a:ext uri="{FF2B5EF4-FFF2-40B4-BE49-F238E27FC236}">
                  <a16:creationId xmlns:a16="http://schemas.microsoft.com/office/drawing/2014/main" id="{BCF8F484-CA67-4DA6-AF4A-6146E5C23D3B}"/>
                </a:ext>
              </a:extLst>
            </p:cNvPr>
            <p:cNvSpPr txBox="1">
              <a:spLocks/>
            </p:cNvSpPr>
            <p:nvPr/>
          </p:nvSpPr>
          <p:spPr>
            <a:xfrm>
              <a:off x="8690524" y="4828495"/>
              <a:ext cx="385200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BA625E4-C354-4A2B-949C-FF469D43AAC9}" type="slidenum">
                <a:rPr lang="de-DE" smtClean="0"/>
                <a:pPr/>
                <a:t>14</a:t>
              </a:fld>
              <a:endParaRPr lang="de-DE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E47B57AB-DCFA-4DC4-99D5-1BD9C3C09401}"/>
              </a:ext>
            </a:extLst>
          </p:cNvPr>
          <p:cNvSpPr txBox="1"/>
          <p:nvPr/>
        </p:nvSpPr>
        <p:spPr>
          <a:xfrm>
            <a:off x="2433130" y="578163"/>
            <a:ext cx="172017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/>
              <a:t>Leitbild, Politik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30CB7B4-E697-4B19-AE3A-58EDED5C6E4B}"/>
              </a:ext>
            </a:extLst>
          </p:cNvPr>
          <p:cNvSpPr txBox="1"/>
          <p:nvPr/>
        </p:nvSpPr>
        <p:spPr>
          <a:xfrm>
            <a:off x="3773074" y="2996375"/>
            <a:ext cx="172017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/>
              <a:t>Führungs-</a:t>
            </a:r>
            <a:br>
              <a:rPr lang="de-DE"/>
            </a:br>
            <a:r>
              <a:rPr lang="de-DE" err="1"/>
              <a:t>grundsätze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3F87F4-D021-4F0D-AFE6-5AAD7E9A10A1}"/>
              </a:ext>
            </a:extLst>
          </p:cNvPr>
          <p:cNvSpPr txBox="1"/>
          <p:nvPr/>
        </p:nvSpPr>
        <p:spPr>
          <a:xfrm>
            <a:off x="2433130" y="3462656"/>
            <a:ext cx="172017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/>
              <a:t>Digitalisierung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9CDA1AE-94C3-48B5-9BDF-B6001065B6A2}"/>
              </a:ext>
            </a:extLst>
          </p:cNvPr>
          <p:cNvSpPr txBox="1"/>
          <p:nvPr/>
        </p:nvSpPr>
        <p:spPr>
          <a:xfrm>
            <a:off x="1496464" y="4108809"/>
            <a:ext cx="172017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/>
              <a:t>Dokumentation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6B6C85A-A8BA-420B-9EC9-00300DC07801}"/>
              </a:ext>
            </a:extLst>
          </p:cNvPr>
          <p:cNvSpPr txBox="1"/>
          <p:nvPr/>
        </p:nvSpPr>
        <p:spPr>
          <a:xfrm>
            <a:off x="3807127" y="3695527"/>
            <a:ext cx="2032299" cy="24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de-DE"/>
              <a:t>Organisationales Lernen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F66CD6C-278F-4537-AFC8-4ACDBB7EEBDD}"/>
              </a:ext>
            </a:extLst>
          </p:cNvPr>
          <p:cNvSpPr txBox="1"/>
          <p:nvPr/>
        </p:nvSpPr>
        <p:spPr>
          <a:xfrm>
            <a:off x="6031691" y="4206084"/>
            <a:ext cx="1008176" cy="24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de-DE"/>
              <a:t>Sicherheit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6477A81-AD31-4F1B-ACEE-63215000A11E}"/>
              </a:ext>
            </a:extLst>
          </p:cNvPr>
          <p:cNvSpPr txBox="1"/>
          <p:nvPr/>
        </p:nvSpPr>
        <p:spPr>
          <a:xfrm>
            <a:off x="7441730" y="1092397"/>
            <a:ext cx="1492632" cy="24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de-DE"/>
              <a:t>Personalplanung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01E47C2-B373-4BAA-9FBB-2C85A95930A3}"/>
              </a:ext>
            </a:extLst>
          </p:cNvPr>
          <p:cNvSpPr txBox="1"/>
          <p:nvPr/>
        </p:nvSpPr>
        <p:spPr>
          <a:xfrm>
            <a:off x="5789463" y="1762880"/>
            <a:ext cx="1492632" cy="392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de-DE"/>
              <a:t>Interne Kommunikation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073B8C5-B5D7-40F5-961E-1DD93EB40237}"/>
              </a:ext>
            </a:extLst>
          </p:cNvPr>
          <p:cNvSpPr txBox="1"/>
          <p:nvPr/>
        </p:nvSpPr>
        <p:spPr>
          <a:xfrm>
            <a:off x="6535779" y="185620"/>
            <a:ext cx="1492632" cy="392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de-DE"/>
              <a:t>Gebäude und Ausstattung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E5562E6-214D-485E-BAF7-6737D9DD32BD}"/>
              </a:ext>
            </a:extLst>
          </p:cNvPr>
          <p:cNvSpPr txBox="1"/>
          <p:nvPr/>
        </p:nvSpPr>
        <p:spPr>
          <a:xfrm>
            <a:off x="3832" y="2359024"/>
            <a:ext cx="1492632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de-DE"/>
              <a:t>Zusammenarbeit mit externen Anbietenden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55E342E-F54C-4500-A569-23B1836256E8}"/>
              </a:ext>
            </a:extLst>
          </p:cNvPr>
          <p:cNvSpPr txBox="1"/>
          <p:nvPr/>
        </p:nvSpPr>
        <p:spPr>
          <a:xfrm>
            <a:off x="5541651" y="4450597"/>
            <a:ext cx="1344235" cy="25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de-DE"/>
              <a:t>Interne Audits</a:t>
            </a:r>
          </a:p>
        </p:txBody>
      </p:sp>
    </p:spTree>
    <p:extLst>
      <p:ext uri="{BB962C8B-B14F-4D97-AF65-F5344CB8AC3E}">
        <p14:creationId xmlns:p14="http://schemas.microsoft.com/office/powerpoint/2010/main" val="4233181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3" grpId="0"/>
      <p:bldP spid="2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9" name="bk object 16">
            <a:extLst>
              <a:ext uri="{FF2B5EF4-FFF2-40B4-BE49-F238E27FC236}">
                <a16:creationId xmlns:a16="http://schemas.microsoft.com/office/drawing/2014/main" id="{A2D60EBE-4A97-4223-A718-F1CFC6365565}"/>
              </a:ext>
            </a:extLst>
          </p:cNvPr>
          <p:cNvSpPr/>
          <p:nvPr/>
        </p:nvSpPr>
        <p:spPr>
          <a:xfrm>
            <a:off x="1379620" y="4764876"/>
            <a:ext cx="7764379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7F730CD1-2A24-4317-998E-032CF2B9DA5C}"/>
              </a:ext>
            </a:extLst>
          </p:cNvPr>
          <p:cNvSpPr txBox="1">
            <a:spLocks/>
          </p:cNvSpPr>
          <p:nvPr/>
        </p:nvSpPr>
        <p:spPr>
          <a:xfrm>
            <a:off x="2073195" y="4842000"/>
            <a:ext cx="6781129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22" name="Foliennummernplatzhalter 3">
            <a:extLst>
              <a:ext uri="{FF2B5EF4-FFF2-40B4-BE49-F238E27FC236}">
                <a16:creationId xmlns:a16="http://schemas.microsoft.com/office/drawing/2014/main" id="{E30B9C9A-F7E8-464C-8604-34F1F6F8A7F0}"/>
              </a:ext>
            </a:extLst>
          </p:cNvPr>
          <p:cNvSpPr txBox="1">
            <a:spLocks/>
          </p:cNvSpPr>
          <p:nvPr/>
        </p:nvSpPr>
        <p:spPr>
          <a:xfrm>
            <a:off x="8690524" y="4846111"/>
            <a:ext cx="385200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A625E4-C354-4A2B-949C-FF469D43AAC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5C9FB792-60A8-46C6-A496-E4800E0F8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276" y="406704"/>
            <a:ext cx="4499141" cy="141953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de-DE"/>
              <a:t>Wie </a:t>
            </a:r>
            <a:r>
              <a:rPr lang="de-DE">
                <a:latin typeface="Segoe Script" panose="030B0504020000000003" pitchFamily="66" charset="0"/>
              </a:rPr>
              <a:t>versorgt</a:t>
            </a:r>
            <a:r>
              <a:rPr lang="de-DE"/>
              <a:t>  eine Küche </a:t>
            </a:r>
          </a:p>
          <a:p>
            <a:pPr algn="ctr">
              <a:lnSpc>
                <a:spcPct val="150000"/>
              </a:lnSpc>
            </a:pPr>
            <a:r>
              <a:rPr lang="de-DE">
                <a:latin typeface="Segoe Script" panose="030B0504020000000003" pitchFamily="66" charset="0"/>
              </a:rPr>
              <a:t>mehrere Gasträume</a:t>
            </a:r>
            <a:r>
              <a:rPr lang="de-DE"/>
              <a:t>?</a:t>
            </a:r>
            <a:br>
              <a:rPr lang="de-DE"/>
            </a:br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AB8C10-BC72-4EBE-A2A9-81F66535FBA4}"/>
              </a:ext>
            </a:extLst>
          </p:cNvPr>
          <p:cNvGrpSpPr/>
          <p:nvPr/>
        </p:nvGrpSpPr>
        <p:grpSpPr>
          <a:xfrm>
            <a:off x="0" y="4735680"/>
            <a:ext cx="9144000" cy="396240"/>
            <a:chOff x="0" y="4747260"/>
            <a:chExt cx="9144000" cy="396240"/>
          </a:xfrm>
        </p:grpSpPr>
        <p:sp>
          <p:nvSpPr>
            <p:cNvPr id="25" name="bk object 16">
              <a:extLst>
                <a:ext uri="{FF2B5EF4-FFF2-40B4-BE49-F238E27FC236}">
                  <a16:creationId xmlns:a16="http://schemas.microsoft.com/office/drawing/2014/main" id="{B6938A0D-BCB1-4A3F-963E-11955E98E963}"/>
                </a:ext>
              </a:extLst>
            </p:cNvPr>
            <p:cNvSpPr/>
            <p:nvPr/>
          </p:nvSpPr>
          <p:spPr>
            <a:xfrm>
              <a:off x="0" y="4747260"/>
              <a:ext cx="9144000" cy="396240"/>
            </a:xfrm>
            <a:custGeom>
              <a:avLst/>
              <a:gdLst/>
              <a:ahLst/>
              <a:cxnLst/>
              <a:rect l="l" t="t" r="r" b="b"/>
              <a:pathLst>
                <a:path w="9144000" h="396239">
                  <a:moveTo>
                    <a:pt x="0" y="395935"/>
                  </a:moveTo>
                  <a:lnTo>
                    <a:pt x="9144000" y="39593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395935"/>
                  </a:lnTo>
                  <a:close/>
                </a:path>
              </a:pathLst>
            </a:custGeom>
            <a:solidFill>
              <a:srgbClr val="5A2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E3F5AC6-984C-4912-A358-4E814C43E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00" y="4871153"/>
              <a:ext cx="648000" cy="90063"/>
            </a:xfrm>
            <a:prstGeom prst="rect">
              <a:avLst/>
            </a:prstGeom>
          </p:spPr>
        </p:pic>
        <p:sp>
          <p:nvSpPr>
            <p:cNvPr id="27" name="Fußzeilenplatzhalter 2">
              <a:extLst>
                <a:ext uri="{FF2B5EF4-FFF2-40B4-BE49-F238E27FC236}">
                  <a16:creationId xmlns:a16="http://schemas.microsoft.com/office/drawing/2014/main" id="{E195E589-DD8F-4617-9755-8A5CF2C6670B}"/>
                </a:ext>
              </a:extLst>
            </p:cNvPr>
            <p:cNvSpPr txBox="1">
              <a:spLocks/>
            </p:cNvSpPr>
            <p:nvPr/>
          </p:nvSpPr>
          <p:spPr>
            <a:xfrm>
              <a:off x="2073195" y="4824384"/>
              <a:ext cx="6781129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 Diakonie-Siegel kirchlich-diakonische Organisationen Unternehmen und Werke , Diakonisches Institut für Qualitätsentwicklung und Gütesiegel in Kirche und Diakonie,  2021</a:t>
              </a:r>
            </a:p>
          </p:txBody>
        </p:sp>
        <p:sp>
          <p:nvSpPr>
            <p:cNvPr id="29" name="Foliennummernplatzhalter 3">
              <a:extLst>
                <a:ext uri="{FF2B5EF4-FFF2-40B4-BE49-F238E27FC236}">
                  <a16:creationId xmlns:a16="http://schemas.microsoft.com/office/drawing/2014/main" id="{BCF8F484-CA67-4DA6-AF4A-6146E5C23D3B}"/>
                </a:ext>
              </a:extLst>
            </p:cNvPr>
            <p:cNvSpPr txBox="1">
              <a:spLocks/>
            </p:cNvSpPr>
            <p:nvPr/>
          </p:nvSpPr>
          <p:spPr>
            <a:xfrm>
              <a:off x="8690524" y="4828495"/>
              <a:ext cx="385200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BA625E4-C354-4A2B-949C-FF469D43AAC9}" type="slidenum">
                <a:rPr lang="de-DE" smtClean="0"/>
                <a:pPr/>
                <a:t>15</a:t>
              </a:fld>
              <a:endParaRPr lang="de-DE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8084138B-076F-453C-B52C-518253DC55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/>
          <a:stretch/>
        </p:blipFill>
        <p:spPr>
          <a:xfrm>
            <a:off x="3966109" y="-103235"/>
            <a:ext cx="5109615" cy="3452168"/>
          </a:xfrm>
          <a:prstGeom prst="rect">
            <a:avLst/>
          </a:prstGeom>
        </p:spPr>
      </p:pic>
      <p:sp>
        <p:nvSpPr>
          <p:cNvPr id="23" name="bk object 16">
            <a:extLst>
              <a:ext uri="{FF2B5EF4-FFF2-40B4-BE49-F238E27FC236}">
                <a16:creationId xmlns:a16="http://schemas.microsoft.com/office/drawing/2014/main" id="{A966E9E5-781E-488A-9368-0685FDFC1722}"/>
              </a:ext>
            </a:extLst>
          </p:cNvPr>
          <p:cNvSpPr/>
          <p:nvPr/>
        </p:nvSpPr>
        <p:spPr>
          <a:xfrm>
            <a:off x="0" y="4747260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D2FF4DFD-FAD0-4FF2-BB6C-A2FC4C397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1153"/>
            <a:ext cx="648000" cy="90063"/>
          </a:xfrm>
          <a:prstGeom prst="rect">
            <a:avLst/>
          </a:prstGeom>
        </p:spPr>
      </p:pic>
      <p:sp>
        <p:nvSpPr>
          <p:cNvPr id="30" name="Fußzeilenplatzhalter 2">
            <a:extLst>
              <a:ext uri="{FF2B5EF4-FFF2-40B4-BE49-F238E27FC236}">
                <a16:creationId xmlns:a16="http://schemas.microsoft.com/office/drawing/2014/main" id="{AE11A432-49AD-4310-AA1B-BE04F0A8BB34}"/>
              </a:ext>
            </a:extLst>
          </p:cNvPr>
          <p:cNvSpPr txBox="1">
            <a:spLocks/>
          </p:cNvSpPr>
          <p:nvPr/>
        </p:nvSpPr>
        <p:spPr>
          <a:xfrm>
            <a:off x="2073195" y="4824384"/>
            <a:ext cx="6781129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31" name="Foliennummernplatzhalter 3">
            <a:extLst>
              <a:ext uri="{FF2B5EF4-FFF2-40B4-BE49-F238E27FC236}">
                <a16:creationId xmlns:a16="http://schemas.microsoft.com/office/drawing/2014/main" id="{8F76CE01-36EB-451B-883C-634A741B8E31}"/>
              </a:ext>
            </a:extLst>
          </p:cNvPr>
          <p:cNvSpPr txBox="1">
            <a:spLocks/>
          </p:cNvSpPr>
          <p:nvPr/>
        </p:nvSpPr>
        <p:spPr>
          <a:xfrm>
            <a:off x="8690524" y="4828495"/>
            <a:ext cx="385200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A625E4-C354-4A2B-949C-FF469D43AAC9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0449EB49-54FF-45CD-BF35-5A35A3C145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5" t="-6248" r="72587" b="6248"/>
          <a:stretch/>
        </p:blipFill>
        <p:spPr>
          <a:xfrm>
            <a:off x="-49593" y="1486024"/>
            <a:ext cx="5238988" cy="3539576"/>
          </a:xfrm>
          <a:prstGeom prst="rect">
            <a:avLst/>
          </a:prstGeom>
        </p:spPr>
      </p:pic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42462E0-3748-4FB9-8480-B646C2E677E0}"/>
              </a:ext>
            </a:extLst>
          </p:cNvPr>
          <p:cNvSpPr txBox="1">
            <a:spLocks/>
          </p:cNvSpPr>
          <p:nvPr/>
        </p:nvSpPr>
        <p:spPr>
          <a:xfrm>
            <a:off x="4136065" y="2166446"/>
            <a:ext cx="2467532" cy="1125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sz="2000" b="1" kern="1200">
                <a:solidFill>
                  <a:srgbClr val="009B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600"/>
              <a:t>Welche </a:t>
            </a:r>
            <a:br>
              <a:rPr lang="de-DE" sz="1600"/>
            </a:br>
            <a:r>
              <a:rPr lang="de-DE" sz="1600">
                <a:latin typeface="Segoe Script" panose="030B0504020000000003" pitchFamily="66" charset="0"/>
              </a:rPr>
              <a:t>Verteilerküchen</a:t>
            </a:r>
            <a:r>
              <a:rPr lang="de-DE" sz="1600"/>
              <a:t> </a:t>
            </a:r>
            <a:br>
              <a:rPr lang="de-DE" sz="1600"/>
            </a:br>
            <a:r>
              <a:rPr lang="de-DE" sz="1600"/>
              <a:t>gibt es?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9B13DCEA-56F3-43BE-B755-82D41967250A}"/>
              </a:ext>
            </a:extLst>
          </p:cNvPr>
          <p:cNvSpPr txBox="1">
            <a:spLocks/>
          </p:cNvSpPr>
          <p:nvPr/>
        </p:nvSpPr>
        <p:spPr>
          <a:xfrm>
            <a:off x="6122761" y="3453235"/>
            <a:ext cx="2867086" cy="1430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sz="2000" b="1" kern="1200">
                <a:solidFill>
                  <a:srgbClr val="009B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600"/>
              <a:t>Und wie wird die </a:t>
            </a:r>
          </a:p>
          <a:p>
            <a:pPr algn="ctr">
              <a:lnSpc>
                <a:spcPct val="150000"/>
              </a:lnSpc>
            </a:pPr>
            <a:r>
              <a:rPr lang="de-DE" sz="1600">
                <a:latin typeface="Segoe Script" panose="030B0504020000000003" pitchFamily="66" charset="0"/>
              </a:rPr>
              <a:t>Zusammenarbeit</a:t>
            </a:r>
          </a:p>
          <a:p>
            <a:pPr algn="ctr">
              <a:lnSpc>
                <a:spcPct val="150000"/>
              </a:lnSpc>
            </a:pPr>
            <a:r>
              <a:rPr lang="de-DE" sz="1600"/>
              <a:t> organisiert?</a:t>
            </a:r>
          </a:p>
        </p:txBody>
      </p:sp>
    </p:spTree>
    <p:extLst>
      <p:ext uri="{BB962C8B-B14F-4D97-AF65-F5344CB8AC3E}">
        <p14:creationId xmlns:p14="http://schemas.microsoft.com/office/powerpoint/2010/main" val="2302290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/>
              <a:t>Prozessverständnis im DSO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6EFD7E5-ADAE-4AE3-9B01-CB2391930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2" b="29572"/>
          <a:stretch/>
        </p:blipFill>
        <p:spPr>
          <a:xfrm>
            <a:off x="822333" y="318680"/>
            <a:ext cx="7499334" cy="43165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576992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7F6EC7D7-1CC1-414E-91AE-D53D8989D17D}"/>
              </a:ext>
            </a:extLst>
          </p:cNvPr>
          <p:cNvSpPr/>
          <p:nvPr/>
        </p:nvSpPr>
        <p:spPr>
          <a:xfrm rot="21250549">
            <a:off x="230697" y="2812704"/>
            <a:ext cx="2626460" cy="1376524"/>
          </a:xfrm>
          <a:prstGeom prst="ellipse">
            <a:avLst/>
          </a:prstGeom>
          <a:solidFill>
            <a:srgbClr val="ECC7EE">
              <a:alpha val="38039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1" y="324142"/>
            <a:ext cx="2829104" cy="450655"/>
          </a:xfrm>
        </p:spPr>
        <p:txBody>
          <a:bodyPr>
            <a:normAutofit/>
          </a:bodyPr>
          <a:lstStyle/>
          <a:p>
            <a:r>
              <a:rPr lang="de-DE"/>
              <a:t>Neu und besonders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BDB445-F1A7-47B2-B2CF-F7EF6B168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" y="1113494"/>
            <a:ext cx="2093556" cy="13366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406D50B-E57D-4546-80D4-92ED1C774E47}"/>
              </a:ext>
            </a:extLst>
          </p:cNvPr>
          <p:cNvSpPr txBox="1"/>
          <p:nvPr/>
        </p:nvSpPr>
        <p:spPr>
          <a:xfrm rot="21146464">
            <a:off x="848512" y="1464554"/>
            <a:ext cx="154400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53E86A-A44E-4432-B32F-57F50CA0CEEB}"/>
              </a:ext>
            </a:extLst>
          </p:cNvPr>
          <p:cNvSpPr txBox="1"/>
          <p:nvPr/>
        </p:nvSpPr>
        <p:spPr>
          <a:xfrm rot="21146464">
            <a:off x="885914" y="1501854"/>
            <a:ext cx="147743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D21A28-ED87-4B90-A45E-F8CDA57240B6}"/>
              </a:ext>
            </a:extLst>
          </p:cNvPr>
          <p:cNvSpPr txBox="1"/>
          <p:nvPr/>
        </p:nvSpPr>
        <p:spPr>
          <a:xfrm>
            <a:off x="-42511" y="3337301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Digitalisierung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54C5D-B74C-4ED1-98C8-C49FEF9A0D44}"/>
              </a:ext>
            </a:extLst>
          </p:cNvPr>
          <p:cNvSpPr txBox="1"/>
          <p:nvPr/>
        </p:nvSpPr>
        <p:spPr>
          <a:xfrm>
            <a:off x="-98793" y="2788845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Compliance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25616E9-25BD-4EF1-9C73-DEA050A82868}"/>
              </a:ext>
            </a:extLst>
          </p:cNvPr>
          <p:cNvSpPr txBox="1"/>
          <p:nvPr/>
        </p:nvSpPr>
        <p:spPr>
          <a:xfrm>
            <a:off x="-42511" y="3901390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Schutz vor Gewalt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4707280-5FE1-4A22-BB60-83630E473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246">
            <a:off x="3649224" y="746268"/>
            <a:ext cx="2658579" cy="178281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25ED0FE-C0B6-4275-8D0C-DFA474C66D6D}"/>
              </a:ext>
            </a:extLst>
          </p:cNvPr>
          <p:cNvSpPr txBox="1"/>
          <p:nvPr/>
        </p:nvSpPr>
        <p:spPr>
          <a:xfrm rot="21036493">
            <a:off x="3723233" y="1505291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56FFCB5-B215-42AE-9DF5-23493AF669A7}"/>
              </a:ext>
            </a:extLst>
          </p:cNvPr>
          <p:cNvSpPr txBox="1"/>
          <p:nvPr/>
        </p:nvSpPr>
        <p:spPr>
          <a:xfrm rot="21036493">
            <a:off x="3758205" y="1530186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bg1"/>
                </a:solidFill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725AE59-0186-415E-993B-1396713C68A6}"/>
              </a:ext>
            </a:extLst>
          </p:cNvPr>
          <p:cNvSpPr txBox="1"/>
          <p:nvPr/>
        </p:nvSpPr>
        <p:spPr>
          <a:xfrm>
            <a:off x="4870843" y="3658018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/>
              <a:t>Stärkung von Themen wie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Familien- und Wirkungsorientierung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330E66-8451-4A89-9F33-78E6C83E46AC}"/>
              </a:ext>
            </a:extLst>
          </p:cNvPr>
          <p:cNvSpPr txBox="1"/>
          <p:nvPr/>
        </p:nvSpPr>
        <p:spPr>
          <a:xfrm>
            <a:off x="6154359" y="76422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Generalistische</a:t>
            </a:r>
            <a:br>
              <a:rPr lang="de-DE" altLang="de-DE" sz="1400">
                <a:latin typeface="Segoe Script" panose="030B0504020000000003" pitchFamily="66" charset="0"/>
              </a:rPr>
            </a:br>
            <a:r>
              <a:rPr lang="de-DE" altLang="de-DE" sz="1400"/>
              <a:t> anwendbare Kernprozesse</a:t>
            </a:r>
            <a:br>
              <a:rPr lang="de-DE" altLang="de-DE" sz="1400"/>
            </a:br>
            <a:endParaRPr lang="de-DE" altLang="de-DE" sz="1400">
              <a:latin typeface="Segoe Script" panose="030B0504020000000003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ED390A9-D57A-4599-9380-49579F94CD7C}"/>
              </a:ext>
            </a:extLst>
          </p:cNvPr>
          <p:cNvSpPr txBox="1"/>
          <p:nvPr/>
        </p:nvSpPr>
        <p:spPr>
          <a:xfrm>
            <a:off x="6123773" y="234431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/>
              <a:t>Basierend auf einem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potentialorientierten</a:t>
            </a:r>
            <a:br>
              <a:rPr lang="de-DE" altLang="de-DE" sz="1400">
                <a:latin typeface="Segoe Script" panose="030B0504020000000003" pitchFamily="66" charset="0"/>
              </a:rPr>
            </a:br>
            <a:r>
              <a:rPr lang="de-DE" altLang="de-DE" sz="1400"/>
              <a:t>QM-Verständnis</a:t>
            </a:r>
          </a:p>
        </p:txBody>
      </p:sp>
      <p:pic>
        <p:nvPicPr>
          <p:cNvPr id="28" name="Grafik 27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D8793C87-6C95-438F-9184-0A54845D98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21" b="46815"/>
          <a:stretch/>
        </p:blipFill>
        <p:spPr>
          <a:xfrm>
            <a:off x="6301006" y="258245"/>
            <a:ext cx="714332" cy="649459"/>
          </a:xfrm>
          <a:prstGeom prst="rect">
            <a:avLst/>
          </a:prstGeom>
        </p:spPr>
      </p:pic>
      <p:pic>
        <p:nvPicPr>
          <p:cNvPr id="29" name="Grafik 28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1C7A9D81-BAB2-4D7E-8FA7-CC818A0FC9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t="1456" r="32648" b="45359"/>
          <a:stretch/>
        </p:blipFill>
        <p:spPr>
          <a:xfrm>
            <a:off x="6645491" y="1190521"/>
            <a:ext cx="714332" cy="649459"/>
          </a:xfrm>
          <a:prstGeom prst="rect">
            <a:avLst/>
          </a:prstGeom>
        </p:spPr>
      </p:pic>
      <p:pic>
        <p:nvPicPr>
          <p:cNvPr id="30" name="Grafik 29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425724-4FD9-4305-A185-7EED5EE350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3" t="1005" r="-1672" b="45810"/>
          <a:stretch/>
        </p:blipFill>
        <p:spPr>
          <a:xfrm>
            <a:off x="7499029" y="21965"/>
            <a:ext cx="714332" cy="649459"/>
          </a:xfrm>
          <a:prstGeom prst="rect">
            <a:avLst/>
          </a:prstGeom>
        </p:spPr>
      </p:pic>
      <p:pic>
        <p:nvPicPr>
          <p:cNvPr id="31" name="Grafik 30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F6C319-C6B0-4F15-889E-83BADA8706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51708" r="-3312" b="-4893"/>
          <a:stretch/>
        </p:blipFill>
        <p:spPr>
          <a:xfrm>
            <a:off x="7569975" y="1319895"/>
            <a:ext cx="714332" cy="649459"/>
          </a:xfrm>
          <a:prstGeom prst="rect">
            <a:avLst/>
          </a:prstGeom>
        </p:spPr>
      </p:pic>
      <p:pic>
        <p:nvPicPr>
          <p:cNvPr id="32" name="Grafik 31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3BD642A5-BE63-4AC8-918F-858B1B414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9" t="52665" r="31502" b="-5850"/>
          <a:stretch/>
        </p:blipFill>
        <p:spPr>
          <a:xfrm>
            <a:off x="8447281" y="198594"/>
            <a:ext cx="714332" cy="649459"/>
          </a:xfrm>
          <a:prstGeom prst="rect">
            <a:avLst/>
          </a:prstGeom>
        </p:spPr>
      </p:pic>
      <p:pic>
        <p:nvPicPr>
          <p:cNvPr id="33" name="Grafik 32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F4324B9F-F09D-4FF3-A731-6779A4FC42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187" r="59122" b="-6372"/>
          <a:stretch/>
        </p:blipFill>
        <p:spPr>
          <a:xfrm>
            <a:off x="8395576" y="1206686"/>
            <a:ext cx="714332" cy="64945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F2E96D7-7401-433E-A2D1-319AB39E5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31" y="2214778"/>
            <a:ext cx="440937" cy="39295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E6C086BD-EE7B-4B2F-A1BE-52E764C8900A}"/>
              </a:ext>
            </a:extLst>
          </p:cNvPr>
          <p:cNvSpPr txBox="1"/>
          <p:nvPr/>
        </p:nvSpPr>
        <p:spPr>
          <a:xfrm>
            <a:off x="2611190" y="3034432"/>
            <a:ext cx="3157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Zweistufiges </a:t>
            </a:r>
            <a:r>
              <a:rPr lang="de-DE" altLang="de-DE" sz="1400"/>
              <a:t>Zertifizierungsverfahren (optional)</a:t>
            </a:r>
          </a:p>
        </p:txBody>
      </p:sp>
    </p:spTree>
    <p:extLst>
      <p:ext uri="{BB962C8B-B14F-4D97-AF65-F5344CB8AC3E}">
        <p14:creationId xmlns:p14="http://schemas.microsoft.com/office/powerpoint/2010/main" val="27937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7F6EC7D7-1CC1-414E-91AE-D53D8989D17D}"/>
              </a:ext>
            </a:extLst>
          </p:cNvPr>
          <p:cNvSpPr/>
          <p:nvPr/>
        </p:nvSpPr>
        <p:spPr>
          <a:xfrm rot="21250549">
            <a:off x="2797980" y="2682238"/>
            <a:ext cx="2626460" cy="1376524"/>
          </a:xfrm>
          <a:prstGeom prst="ellipse">
            <a:avLst/>
          </a:prstGeom>
          <a:solidFill>
            <a:srgbClr val="ECC7EE">
              <a:alpha val="38039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1" y="324142"/>
            <a:ext cx="2829104" cy="450655"/>
          </a:xfrm>
        </p:spPr>
        <p:txBody>
          <a:bodyPr>
            <a:normAutofit/>
          </a:bodyPr>
          <a:lstStyle/>
          <a:p>
            <a:r>
              <a:rPr lang="de-DE"/>
              <a:t>Neu und besonders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BDB445-F1A7-47B2-B2CF-F7EF6B168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" y="1113494"/>
            <a:ext cx="2093556" cy="13366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406D50B-E57D-4546-80D4-92ED1C774E47}"/>
              </a:ext>
            </a:extLst>
          </p:cNvPr>
          <p:cNvSpPr txBox="1"/>
          <p:nvPr/>
        </p:nvSpPr>
        <p:spPr>
          <a:xfrm rot="21146464">
            <a:off x="848512" y="1464554"/>
            <a:ext cx="154400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53E86A-A44E-4432-B32F-57F50CA0CEEB}"/>
              </a:ext>
            </a:extLst>
          </p:cNvPr>
          <p:cNvSpPr txBox="1"/>
          <p:nvPr/>
        </p:nvSpPr>
        <p:spPr>
          <a:xfrm rot="21146464">
            <a:off x="885914" y="1501854"/>
            <a:ext cx="147743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D21A28-ED87-4B90-A45E-F8CDA57240B6}"/>
              </a:ext>
            </a:extLst>
          </p:cNvPr>
          <p:cNvSpPr txBox="1"/>
          <p:nvPr/>
        </p:nvSpPr>
        <p:spPr>
          <a:xfrm>
            <a:off x="-42511" y="3337301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Digitalisierung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54C5D-B74C-4ED1-98C8-C49FEF9A0D44}"/>
              </a:ext>
            </a:extLst>
          </p:cNvPr>
          <p:cNvSpPr txBox="1"/>
          <p:nvPr/>
        </p:nvSpPr>
        <p:spPr>
          <a:xfrm>
            <a:off x="-98793" y="2788845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Compliance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25616E9-25BD-4EF1-9C73-DEA050A82868}"/>
              </a:ext>
            </a:extLst>
          </p:cNvPr>
          <p:cNvSpPr txBox="1"/>
          <p:nvPr/>
        </p:nvSpPr>
        <p:spPr>
          <a:xfrm>
            <a:off x="-42511" y="3901390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Schutz vor Gewalt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4707280-5FE1-4A22-BB60-83630E473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246">
            <a:off x="3649224" y="746268"/>
            <a:ext cx="2658579" cy="178281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25ED0FE-C0B6-4275-8D0C-DFA474C66D6D}"/>
              </a:ext>
            </a:extLst>
          </p:cNvPr>
          <p:cNvSpPr txBox="1"/>
          <p:nvPr/>
        </p:nvSpPr>
        <p:spPr>
          <a:xfrm rot="21036493">
            <a:off x="3723233" y="1505291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56FFCB5-B215-42AE-9DF5-23493AF669A7}"/>
              </a:ext>
            </a:extLst>
          </p:cNvPr>
          <p:cNvSpPr txBox="1"/>
          <p:nvPr/>
        </p:nvSpPr>
        <p:spPr>
          <a:xfrm rot="21036493">
            <a:off x="3758205" y="1530186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bg1"/>
                </a:solidFill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725AE59-0186-415E-993B-1396713C68A6}"/>
              </a:ext>
            </a:extLst>
          </p:cNvPr>
          <p:cNvSpPr txBox="1"/>
          <p:nvPr/>
        </p:nvSpPr>
        <p:spPr>
          <a:xfrm>
            <a:off x="4870843" y="3658018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/>
              <a:t>Stärkung von Themen wie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Familien- und Wirkungsorientierung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330E66-8451-4A89-9F33-78E6C83E46AC}"/>
              </a:ext>
            </a:extLst>
          </p:cNvPr>
          <p:cNvSpPr txBox="1"/>
          <p:nvPr/>
        </p:nvSpPr>
        <p:spPr>
          <a:xfrm>
            <a:off x="6154359" y="76422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Generalistische</a:t>
            </a:r>
            <a:br>
              <a:rPr lang="de-DE" altLang="de-DE" sz="1400">
                <a:latin typeface="Segoe Script" panose="030B0504020000000003" pitchFamily="66" charset="0"/>
              </a:rPr>
            </a:br>
            <a:r>
              <a:rPr lang="de-DE" altLang="de-DE" sz="1400"/>
              <a:t> anwendbare Kernprozesse</a:t>
            </a:r>
            <a:br>
              <a:rPr lang="de-DE" altLang="de-DE" sz="1400"/>
            </a:br>
            <a:endParaRPr lang="de-DE" altLang="de-DE" sz="1400">
              <a:latin typeface="Segoe Script" panose="030B0504020000000003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ED390A9-D57A-4599-9380-49579F94CD7C}"/>
              </a:ext>
            </a:extLst>
          </p:cNvPr>
          <p:cNvSpPr txBox="1"/>
          <p:nvPr/>
        </p:nvSpPr>
        <p:spPr>
          <a:xfrm>
            <a:off x="6123773" y="234431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/>
              <a:t>Basierend auf einem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potentialorientierten</a:t>
            </a:r>
            <a:br>
              <a:rPr lang="de-DE" altLang="de-DE" sz="1400">
                <a:latin typeface="Segoe Script" panose="030B0504020000000003" pitchFamily="66" charset="0"/>
              </a:rPr>
            </a:br>
            <a:r>
              <a:rPr lang="de-DE" altLang="de-DE" sz="1400"/>
              <a:t>QM-Verständnis</a:t>
            </a:r>
          </a:p>
        </p:txBody>
      </p:sp>
      <p:pic>
        <p:nvPicPr>
          <p:cNvPr id="28" name="Grafik 27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D8793C87-6C95-438F-9184-0A54845D98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21" b="46815"/>
          <a:stretch/>
        </p:blipFill>
        <p:spPr>
          <a:xfrm>
            <a:off x="6301006" y="258245"/>
            <a:ext cx="714332" cy="649459"/>
          </a:xfrm>
          <a:prstGeom prst="rect">
            <a:avLst/>
          </a:prstGeom>
        </p:spPr>
      </p:pic>
      <p:pic>
        <p:nvPicPr>
          <p:cNvPr id="29" name="Grafik 28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1C7A9D81-BAB2-4D7E-8FA7-CC818A0FC9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t="1456" r="32648" b="45359"/>
          <a:stretch/>
        </p:blipFill>
        <p:spPr>
          <a:xfrm>
            <a:off x="6645491" y="1190521"/>
            <a:ext cx="714332" cy="649459"/>
          </a:xfrm>
          <a:prstGeom prst="rect">
            <a:avLst/>
          </a:prstGeom>
        </p:spPr>
      </p:pic>
      <p:pic>
        <p:nvPicPr>
          <p:cNvPr id="30" name="Grafik 29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425724-4FD9-4305-A185-7EED5EE350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3" t="1005" r="-1672" b="45810"/>
          <a:stretch/>
        </p:blipFill>
        <p:spPr>
          <a:xfrm>
            <a:off x="7499029" y="21965"/>
            <a:ext cx="714332" cy="649459"/>
          </a:xfrm>
          <a:prstGeom prst="rect">
            <a:avLst/>
          </a:prstGeom>
        </p:spPr>
      </p:pic>
      <p:pic>
        <p:nvPicPr>
          <p:cNvPr id="31" name="Grafik 30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F6C319-C6B0-4F15-889E-83BADA8706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51708" r="-3312" b="-4893"/>
          <a:stretch/>
        </p:blipFill>
        <p:spPr>
          <a:xfrm>
            <a:off x="7569975" y="1319895"/>
            <a:ext cx="714332" cy="649459"/>
          </a:xfrm>
          <a:prstGeom prst="rect">
            <a:avLst/>
          </a:prstGeom>
        </p:spPr>
      </p:pic>
      <p:pic>
        <p:nvPicPr>
          <p:cNvPr id="32" name="Grafik 31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3BD642A5-BE63-4AC8-918F-858B1B414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9" t="52665" r="31502" b="-5850"/>
          <a:stretch/>
        </p:blipFill>
        <p:spPr>
          <a:xfrm>
            <a:off x="8447281" y="198594"/>
            <a:ext cx="714332" cy="649459"/>
          </a:xfrm>
          <a:prstGeom prst="rect">
            <a:avLst/>
          </a:prstGeom>
        </p:spPr>
      </p:pic>
      <p:pic>
        <p:nvPicPr>
          <p:cNvPr id="33" name="Grafik 32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F4324B9F-F09D-4FF3-A731-6779A4FC42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187" r="59122" b="-6372"/>
          <a:stretch/>
        </p:blipFill>
        <p:spPr>
          <a:xfrm>
            <a:off x="8395576" y="1206686"/>
            <a:ext cx="714332" cy="64945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F2E96D7-7401-433E-A2D1-319AB39E5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31" y="2214778"/>
            <a:ext cx="440937" cy="39295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E6C086BD-EE7B-4B2F-A1BE-52E764C8900A}"/>
              </a:ext>
            </a:extLst>
          </p:cNvPr>
          <p:cNvSpPr txBox="1"/>
          <p:nvPr/>
        </p:nvSpPr>
        <p:spPr>
          <a:xfrm>
            <a:off x="2611190" y="3034432"/>
            <a:ext cx="3157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Zweistufiges </a:t>
            </a:r>
            <a:r>
              <a:rPr lang="de-DE" altLang="de-DE" sz="1400"/>
              <a:t>Zertifizierungsverfahren (optional)</a:t>
            </a:r>
          </a:p>
        </p:txBody>
      </p:sp>
    </p:spTree>
    <p:extLst>
      <p:ext uri="{BB962C8B-B14F-4D97-AF65-F5344CB8AC3E}">
        <p14:creationId xmlns:p14="http://schemas.microsoft.com/office/powerpoint/2010/main" val="330371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1C6A41E-882B-4377-9087-B071F719B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"/>
          <a:stretch/>
        </p:blipFill>
        <p:spPr>
          <a:xfrm>
            <a:off x="844626" y="178284"/>
            <a:ext cx="7304122" cy="3706424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/>
              <a:t>Zertifizierungsmöglichkeiten</a:t>
            </a:r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4856A2C-4A26-4A5C-9BFA-1733687AF9FE}"/>
              </a:ext>
            </a:extLst>
          </p:cNvPr>
          <p:cNvSpPr txBox="1"/>
          <p:nvPr/>
        </p:nvSpPr>
        <p:spPr>
          <a:xfrm>
            <a:off x="536961" y="3982518"/>
            <a:ext cx="2963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Ein diakonischer </a:t>
            </a:r>
            <a:r>
              <a:rPr lang="de-DE">
                <a:latin typeface="Segoe Script" panose="030B0504020000000003" pitchFamily="66" charset="0"/>
              </a:rPr>
              <a:t>Leitfaden</a:t>
            </a:r>
            <a:r>
              <a:rPr lang="de-DE"/>
              <a:t> </a:t>
            </a:r>
            <a:br>
              <a:rPr lang="de-DE"/>
            </a:br>
            <a:r>
              <a:rPr lang="de-DE"/>
              <a:t>für die interne Qualitätsentwicklung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3A92D02-55A8-4D51-9629-8E9C03E20FAB}"/>
              </a:ext>
            </a:extLst>
          </p:cNvPr>
          <p:cNvSpPr txBox="1"/>
          <p:nvPr/>
        </p:nvSpPr>
        <p:spPr>
          <a:xfrm>
            <a:off x="3038673" y="2856276"/>
            <a:ext cx="30623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Ein diakonisches </a:t>
            </a:r>
            <a:r>
              <a:rPr lang="de-DE">
                <a:latin typeface="Segoe Script" panose="030B0504020000000003" pitchFamily="66" charset="0"/>
              </a:rPr>
              <a:t>Basis-Siegel</a:t>
            </a:r>
          </a:p>
          <a:p>
            <a:pPr algn="r"/>
            <a:r>
              <a:rPr lang="de-DE"/>
              <a:t>als Nachweis für </a:t>
            </a:r>
            <a:br>
              <a:rPr lang="de-DE"/>
            </a:br>
            <a:r>
              <a:rPr lang="de-DE"/>
              <a:t>erfüllte Q-Kriterien </a:t>
            </a:r>
            <a:br>
              <a:rPr lang="de-DE"/>
            </a:br>
            <a:r>
              <a:rPr lang="de-DE"/>
              <a:t>in der Personalführung, </a:t>
            </a:r>
            <a:br>
              <a:rPr lang="de-DE"/>
            </a:br>
            <a:r>
              <a:rPr lang="de-DE"/>
              <a:t>der Leistungserbringung und der diakonischen Profilierung.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F753DF5-E440-47C5-ACE1-A84C71580C63}"/>
              </a:ext>
            </a:extLst>
          </p:cNvPr>
          <p:cNvSpPr txBox="1"/>
          <p:nvPr/>
        </p:nvSpPr>
        <p:spPr>
          <a:xfrm>
            <a:off x="5739448" y="1465956"/>
            <a:ext cx="255992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Das Diakonie-Siegel </a:t>
            </a:r>
            <a:br>
              <a:rPr lang="de-DE"/>
            </a:br>
            <a:r>
              <a:rPr lang="de-DE"/>
              <a:t>als Nachweis für ein </a:t>
            </a:r>
            <a:r>
              <a:rPr lang="de-DE">
                <a:latin typeface="Segoe Script" panose="030B0504020000000003" pitchFamily="66" charset="0"/>
              </a:rPr>
              <a:t>umfassendes QM-System </a:t>
            </a:r>
          </a:p>
          <a:p>
            <a:pPr algn="r"/>
            <a:r>
              <a:rPr lang="de-DE"/>
              <a:t>mit diakonischem Profil </a:t>
            </a:r>
            <a:br>
              <a:rPr lang="de-DE"/>
            </a:br>
            <a:r>
              <a:rPr lang="de-DE">
                <a:latin typeface="Segoe Script" panose="030B0504020000000003" pitchFamily="66" charset="0"/>
              </a:rPr>
              <a:t>auf Basis der ISO 9001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145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00" y="663549"/>
            <a:ext cx="8701200" cy="2086725"/>
          </a:xfrm>
        </p:spPr>
        <p:txBody>
          <a:bodyPr/>
          <a:lstStyle/>
          <a:p>
            <a:r>
              <a:rPr lang="de-DE" sz="4400"/>
              <a:t>1. Zielsetzung und Nutzen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58E1512C-3C91-4974-978D-0CA07314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CA15A90-92A3-4777-9C68-E3D954AC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586615" y="1869324"/>
            <a:ext cx="2428750" cy="26097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Grafik 7" descr="Ein Bild, das Pink enthält.&#10;&#10;Automatisch generierte Beschreibung">
            <a:extLst>
              <a:ext uri="{FF2B5EF4-FFF2-40B4-BE49-F238E27FC236}">
                <a16:creationId xmlns:a16="http://schemas.microsoft.com/office/drawing/2014/main" id="{CA0E1B26-669A-475D-BEEC-603CB8839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41" y="1613646"/>
            <a:ext cx="2187300" cy="30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1C6A41E-882B-4377-9087-B071F719B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"/>
          <a:stretch/>
        </p:blipFill>
        <p:spPr>
          <a:xfrm>
            <a:off x="919939" y="211840"/>
            <a:ext cx="7304122" cy="370642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C13CB7C-5498-4F2C-85A7-1C226FC70BC1}"/>
              </a:ext>
            </a:extLst>
          </p:cNvPr>
          <p:cNvSpPr txBox="1"/>
          <p:nvPr/>
        </p:nvSpPr>
        <p:spPr>
          <a:xfrm>
            <a:off x="671432" y="4267802"/>
            <a:ext cx="29638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latin typeface="Segoe Script" panose="030B0504020000000003" pitchFamily="66" charset="0"/>
              </a:rPr>
              <a:t>Offene Arbeit </a:t>
            </a:r>
            <a:r>
              <a:rPr lang="de-DE"/>
              <a:t>mit dem BRH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CA7F63-14E1-4135-9665-4D890AB7F744}"/>
              </a:ext>
            </a:extLst>
          </p:cNvPr>
          <p:cNvSpPr txBox="1"/>
          <p:nvPr/>
        </p:nvSpPr>
        <p:spPr>
          <a:xfrm>
            <a:off x="3635320" y="3219594"/>
            <a:ext cx="2519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Verpflichtende Bearbeitung aller </a:t>
            </a:r>
            <a:r>
              <a:rPr lang="de-DE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blauen Kapitel</a:t>
            </a:r>
            <a:r>
              <a:rPr lang="de-DE"/>
              <a:t>;</a:t>
            </a:r>
          </a:p>
          <a:p>
            <a:pPr algn="r"/>
            <a:r>
              <a:rPr lang="de-DE"/>
              <a:t>Externe </a:t>
            </a:r>
            <a:r>
              <a:rPr lang="de-DE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Auditierung</a:t>
            </a:r>
            <a:r>
              <a:rPr lang="de-DE"/>
              <a:t> im Abstand von </a:t>
            </a:r>
            <a:r>
              <a:rPr lang="de-DE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3 Jahren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E4EEEC-8E96-4027-A314-548827F4A2B1}"/>
              </a:ext>
            </a:extLst>
          </p:cNvPr>
          <p:cNvSpPr txBox="1"/>
          <p:nvPr/>
        </p:nvSpPr>
        <p:spPr>
          <a:xfrm>
            <a:off x="6083803" y="1768951"/>
            <a:ext cx="2118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Verpflichtende </a:t>
            </a:r>
            <a:r>
              <a:rPr lang="de-DE">
                <a:solidFill>
                  <a:srgbClr val="702673"/>
                </a:solidFill>
                <a:latin typeface="Segoe Script" panose="030B0504020000000003" pitchFamily="66" charset="0"/>
              </a:rPr>
              <a:t>Bearbeitung aller Kapitel;</a:t>
            </a:r>
            <a:br>
              <a:rPr lang="de-DE">
                <a:solidFill>
                  <a:srgbClr val="702673"/>
                </a:solidFill>
                <a:latin typeface="Segoe Script" panose="030B0504020000000003" pitchFamily="66" charset="0"/>
              </a:rPr>
            </a:br>
            <a:r>
              <a:rPr lang="de-DE"/>
              <a:t>externes Zertifizierungsverfahren gemäß den </a:t>
            </a:r>
            <a:br>
              <a:rPr lang="de-DE"/>
            </a:br>
            <a:r>
              <a:rPr lang="de-DE"/>
              <a:t>Anforderungen </a:t>
            </a:r>
            <a:br>
              <a:rPr lang="de-DE"/>
            </a:br>
            <a:r>
              <a:rPr lang="de-DE"/>
              <a:t>der ISO 9001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/>
              <a:t>Zertifizierungsmöglichkeiten</a:t>
            </a:r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36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AE965C9-E316-4B1E-AC3D-151CBCB7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4FFDB1-5A08-43BF-8707-07C8F3E1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B36934-B155-46EA-9B8E-7378BDD8B4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Blaue und schwarze Themen und Prozesse</a:t>
            </a:r>
          </a:p>
        </p:txBody>
      </p:sp>
      <p:pic>
        <p:nvPicPr>
          <p:cNvPr id="7" name="Grafik 6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DD3254D-19A4-40C8-A5AB-E0DD3EF02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32443" r="20684" b="19122"/>
          <a:stretch/>
        </p:blipFill>
        <p:spPr>
          <a:xfrm>
            <a:off x="208800" y="661062"/>
            <a:ext cx="3697571" cy="4034944"/>
          </a:xfrm>
          <a:prstGeom prst="rect">
            <a:avLst/>
          </a:prstGeom>
        </p:spPr>
      </p:pic>
      <p:pic>
        <p:nvPicPr>
          <p:cNvPr id="8" name="Grafik 7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CCB60E9-C437-4DD5-982C-E4BCD55B3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81354" r="20640" b="11051"/>
          <a:stretch/>
        </p:blipFill>
        <p:spPr>
          <a:xfrm>
            <a:off x="4408765" y="1296408"/>
            <a:ext cx="3697571" cy="632754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CDACDB09-2A2D-44AF-A81C-281C3E555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12853" r="35766" b="77255"/>
          <a:stretch/>
        </p:blipFill>
        <p:spPr>
          <a:xfrm>
            <a:off x="4408766" y="2725929"/>
            <a:ext cx="2888430" cy="85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28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7F6EC7D7-1CC1-414E-91AE-D53D8989D17D}"/>
              </a:ext>
            </a:extLst>
          </p:cNvPr>
          <p:cNvSpPr/>
          <p:nvPr/>
        </p:nvSpPr>
        <p:spPr>
          <a:xfrm rot="21250549">
            <a:off x="6374418" y="328302"/>
            <a:ext cx="2626460" cy="1376524"/>
          </a:xfrm>
          <a:prstGeom prst="ellipse">
            <a:avLst/>
          </a:prstGeom>
          <a:solidFill>
            <a:srgbClr val="ECC7EE">
              <a:alpha val="38039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1" y="324142"/>
            <a:ext cx="2829104" cy="450655"/>
          </a:xfrm>
        </p:spPr>
        <p:txBody>
          <a:bodyPr>
            <a:normAutofit/>
          </a:bodyPr>
          <a:lstStyle/>
          <a:p>
            <a:r>
              <a:rPr lang="de-DE"/>
              <a:t>Neu und besonders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BDB445-F1A7-47B2-B2CF-F7EF6B168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" y="1113494"/>
            <a:ext cx="2093556" cy="13366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406D50B-E57D-4546-80D4-92ED1C774E47}"/>
              </a:ext>
            </a:extLst>
          </p:cNvPr>
          <p:cNvSpPr txBox="1"/>
          <p:nvPr/>
        </p:nvSpPr>
        <p:spPr>
          <a:xfrm rot="21146464">
            <a:off x="848512" y="1464554"/>
            <a:ext cx="154400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53E86A-A44E-4432-B32F-57F50CA0CEEB}"/>
              </a:ext>
            </a:extLst>
          </p:cNvPr>
          <p:cNvSpPr txBox="1"/>
          <p:nvPr/>
        </p:nvSpPr>
        <p:spPr>
          <a:xfrm rot="21146464">
            <a:off x="885914" y="1501854"/>
            <a:ext cx="147743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D21A28-ED87-4B90-A45E-F8CDA57240B6}"/>
              </a:ext>
            </a:extLst>
          </p:cNvPr>
          <p:cNvSpPr txBox="1"/>
          <p:nvPr/>
        </p:nvSpPr>
        <p:spPr>
          <a:xfrm>
            <a:off x="-42511" y="3337301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Digitalisierung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54C5D-B74C-4ED1-98C8-C49FEF9A0D44}"/>
              </a:ext>
            </a:extLst>
          </p:cNvPr>
          <p:cNvSpPr txBox="1"/>
          <p:nvPr/>
        </p:nvSpPr>
        <p:spPr>
          <a:xfrm>
            <a:off x="-98793" y="2788845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Compliance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25616E9-25BD-4EF1-9C73-DEA050A82868}"/>
              </a:ext>
            </a:extLst>
          </p:cNvPr>
          <p:cNvSpPr txBox="1"/>
          <p:nvPr/>
        </p:nvSpPr>
        <p:spPr>
          <a:xfrm>
            <a:off x="-42511" y="3901390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Schutz vor Gewalt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4707280-5FE1-4A22-BB60-83630E473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246">
            <a:off x="3649224" y="746268"/>
            <a:ext cx="2658579" cy="178281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25ED0FE-C0B6-4275-8D0C-DFA474C66D6D}"/>
              </a:ext>
            </a:extLst>
          </p:cNvPr>
          <p:cNvSpPr txBox="1"/>
          <p:nvPr/>
        </p:nvSpPr>
        <p:spPr>
          <a:xfrm rot="21036493">
            <a:off x="3723233" y="1505291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56FFCB5-B215-42AE-9DF5-23493AF669A7}"/>
              </a:ext>
            </a:extLst>
          </p:cNvPr>
          <p:cNvSpPr txBox="1"/>
          <p:nvPr/>
        </p:nvSpPr>
        <p:spPr>
          <a:xfrm rot="21036493">
            <a:off x="3758205" y="1530186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bg1"/>
                </a:solidFill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725AE59-0186-415E-993B-1396713C68A6}"/>
              </a:ext>
            </a:extLst>
          </p:cNvPr>
          <p:cNvSpPr txBox="1"/>
          <p:nvPr/>
        </p:nvSpPr>
        <p:spPr>
          <a:xfrm>
            <a:off x="4870843" y="3658018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/>
              <a:t>Stärkung von Themen wie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Familien- und Wirkungsorientierung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330E66-8451-4A89-9F33-78E6C83E46AC}"/>
              </a:ext>
            </a:extLst>
          </p:cNvPr>
          <p:cNvSpPr txBox="1"/>
          <p:nvPr/>
        </p:nvSpPr>
        <p:spPr>
          <a:xfrm>
            <a:off x="6154359" y="76422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Generalistische</a:t>
            </a:r>
            <a:br>
              <a:rPr lang="de-DE" altLang="de-DE" sz="1400">
                <a:latin typeface="Segoe Script" panose="030B0504020000000003" pitchFamily="66" charset="0"/>
              </a:rPr>
            </a:br>
            <a:r>
              <a:rPr lang="de-DE" altLang="de-DE" sz="1400"/>
              <a:t> anwendbare Kernprozesse</a:t>
            </a:r>
            <a:br>
              <a:rPr lang="de-DE" altLang="de-DE" sz="1400"/>
            </a:br>
            <a:endParaRPr lang="de-DE" altLang="de-DE" sz="1400">
              <a:latin typeface="Segoe Script" panose="030B0504020000000003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ED390A9-D57A-4599-9380-49579F94CD7C}"/>
              </a:ext>
            </a:extLst>
          </p:cNvPr>
          <p:cNvSpPr txBox="1"/>
          <p:nvPr/>
        </p:nvSpPr>
        <p:spPr>
          <a:xfrm>
            <a:off x="6123773" y="234431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/>
              <a:t>Basierend auf einem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potentialorientierten</a:t>
            </a:r>
            <a:br>
              <a:rPr lang="de-DE" altLang="de-DE" sz="1400">
                <a:latin typeface="Segoe Script" panose="030B0504020000000003" pitchFamily="66" charset="0"/>
              </a:rPr>
            </a:br>
            <a:r>
              <a:rPr lang="de-DE" altLang="de-DE" sz="1400"/>
              <a:t>QM-Verständnis</a:t>
            </a:r>
          </a:p>
        </p:txBody>
      </p:sp>
      <p:pic>
        <p:nvPicPr>
          <p:cNvPr id="28" name="Grafik 27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D8793C87-6C95-438F-9184-0A54845D98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21" b="46815"/>
          <a:stretch/>
        </p:blipFill>
        <p:spPr>
          <a:xfrm>
            <a:off x="6301006" y="258245"/>
            <a:ext cx="714332" cy="649459"/>
          </a:xfrm>
          <a:prstGeom prst="rect">
            <a:avLst/>
          </a:prstGeom>
        </p:spPr>
      </p:pic>
      <p:pic>
        <p:nvPicPr>
          <p:cNvPr id="29" name="Grafik 28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1C7A9D81-BAB2-4D7E-8FA7-CC818A0FC9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t="1456" r="32648" b="45359"/>
          <a:stretch/>
        </p:blipFill>
        <p:spPr>
          <a:xfrm>
            <a:off x="6645491" y="1190521"/>
            <a:ext cx="714332" cy="649459"/>
          </a:xfrm>
          <a:prstGeom prst="rect">
            <a:avLst/>
          </a:prstGeom>
        </p:spPr>
      </p:pic>
      <p:pic>
        <p:nvPicPr>
          <p:cNvPr id="30" name="Grafik 29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425724-4FD9-4305-A185-7EED5EE350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3" t="1005" r="-1672" b="45810"/>
          <a:stretch/>
        </p:blipFill>
        <p:spPr>
          <a:xfrm>
            <a:off x="7499029" y="21965"/>
            <a:ext cx="714332" cy="649459"/>
          </a:xfrm>
          <a:prstGeom prst="rect">
            <a:avLst/>
          </a:prstGeom>
        </p:spPr>
      </p:pic>
      <p:pic>
        <p:nvPicPr>
          <p:cNvPr id="31" name="Grafik 30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F6C319-C6B0-4F15-889E-83BADA8706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51708" r="-3312" b="-4893"/>
          <a:stretch/>
        </p:blipFill>
        <p:spPr>
          <a:xfrm>
            <a:off x="7569975" y="1319895"/>
            <a:ext cx="714332" cy="649459"/>
          </a:xfrm>
          <a:prstGeom prst="rect">
            <a:avLst/>
          </a:prstGeom>
        </p:spPr>
      </p:pic>
      <p:pic>
        <p:nvPicPr>
          <p:cNvPr id="32" name="Grafik 31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3BD642A5-BE63-4AC8-918F-858B1B414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9" t="52665" r="31502" b="-5850"/>
          <a:stretch/>
        </p:blipFill>
        <p:spPr>
          <a:xfrm>
            <a:off x="8447281" y="198594"/>
            <a:ext cx="714332" cy="649459"/>
          </a:xfrm>
          <a:prstGeom prst="rect">
            <a:avLst/>
          </a:prstGeom>
        </p:spPr>
      </p:pic>
      <p:pic>
        <p:nvPicPr>
          <p:cNvPr id="33" name="Grafik 32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F4324B9F-F09D-4FF3-A731-6779A4FC42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187" r="59122" b="-6372"/>
          <a:stretch/>
        </p:blipFill>
        <p:spPr>
          <a:xfrm>
            <a:off x="8395576" y="1206686"/>
            <a:ext cx="714332" cy="64945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F2E96D7-7401-433E-A2D1-319AB39E5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31" y="2214778"/>
            <a:ext cx="440937" cy="39295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E6C086BD-EE7B-4B2F-A1BE-52E764C8900A}"/>
              </a:ext>
            </a:extLst>
          </p:cNvPr>
          <p:cNvSpPr txBox="1"/>
          <p:nvPr/>
        </p:nvSpPr>
        <p:spPr>
          <a:xfrm>
            <a:off x="2611190" y="3034432"/>
            <a:ext cx="3157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Zweistufiges </a:t>
            </a:r>
            <a:r>
              <a:rPr lang="de-DE" altLang="de-DE" sz="1400"/>
              <a:t>Zertifizierungsverfahren (optional)</a:t>
            </a:r>
          </a:p>
        </p:txBody>
      </p:sp>
    </p:spTree>
    <p:extLst>
      <p:ext uri="{BB962C8B-B14F-4D97-AF65-F5344CB8AC3E}">
        <p14:creationId xmlns:p14="http://schemas.microsoft.com/office/powerpoint/2010/main" val="4262501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 fontScale="92500"/>
          </a:bodyPr>
          <a:lstStyle/>
          <a:p>
            <a:r>
              <a:rPr lang="de-DE">
                <a:latin typeface="Segoe Script" panose="030B0504020000000003" pitchFamily="66" charset="0"/>
              </a:rPr>
              <a:t>Verknüpfung</a:t>
            </a:r>
            <a:r>
              <a:rPr lang="de-DE"/>
              <a:t> des DSO mit fachspezifischen Diakonie-Siegel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6" name="Grafik 5" descr="Ein Bild, das Text, Screenshot, Visitenkarte enthält.&#10;&#10;Automatisch generierte Beschreibung">
            <a:extLst>
              <a:ext uri="{FF2B5EF4-FFF2-40B4-BE49-F238E27FC236}">
                <a16:creationId xmlns:a16="http://schemas.microsoft.com/office/drawing/2014/main" id="{7EB6A89F-3DD8-490F-ABE9-7D76603CDD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4967" r="7386" b="4837"/>
          <a:stretch/>
        </p:blipFill>
        <p:spPr>
          <a:xfrm>
            <a:off x="1606923" y="726245"/>
            <a:ext cx="5614148" cy="390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68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9F6E58D9-A86D-4FF6-9792-17866DFF1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011">
            <a:off x="4180008" y="3271399"/>
            <a:ext cx="1208428" cy="141428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 fontScale="85000" lnSpcReduction="10000"/>
          </a:bodyPr>
          <a:lstStyle/>
          <a:p>
            <a:r>
              <a:rPr lang="de-DE">
                <a:latin typeface="Segoe Script" panose="030B0504020000000003" pitchFamily="66" charset="0"/>
              </a:rPr>
              <a:t>„Brücken“ </a:t>
            </a:r>
            <a:r>
              <a:rPr lang="de-DE"/>
              <a:t>zu den fachspezifischen Bundesrahmenhandbüchern</a:t>
            </a:r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8" name="Grafik 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033CE34C-3DDD-444E-82C5-7CD64672F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62" y="1178444"/>
            <a:ext cx="623025" cy="676772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72419A3-17B3-437C-837C-0112B8885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85" y="1189628"/>
            <a:ext cx="623025" cy="676772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78D52BCA-E515-4C3C-841B-5F5AA94CD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24" y="1176250"/>
            <a:ext cx="621928" cy="6756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E6F7A0-B426-46F9-A156-9BFD02BF1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01" y="1167474"/>
            <a:ext cx="623025" cy="6745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3700E61-42A3-410D-B00C-21A5A9ECA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87" y="1956635"/>
            <a:ext cx="621928" cy="67677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E322D21-5FC7-49E8-B672-5C352F127E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07" y="1958167"/>
            <a:ext cx="623025" cy="674578"/>
          </a:xfrm>
          <a:prstGeom prst="rect">
            <a:avLst/>
          </a:prstGeom>
        </p:spPr>
      </p:pic>
      <p:pic>
        <p:nvPicPr>
          <p:cNvPr id="15" name="Grafik 14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2CA35A4D-E5FB-4527-A79D-A7CB885DE3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285" y="1953344"/>
            <a:ext cx="623026" cy="673482"/>
          </a:xfrm>
          <a:prstGeom prst="rect">
            <a:avLst/>
          </a:prstGeom>
        </p:spPr>
      </p:pic>
      <p:pic>
        <p:nvPicPr>
          <p:cNvPr id="16" name="Grafik 15" descr="Ein Bild, das Text, Fernsehen, Monitor, Bildschirm enthält.&#10;&#10;Automatisch generierte Beschreibung">
            <a:extLst>
              <a:ext uri="{FF2B5EF4-FFF2-40B4-BE49-F238E27FC236}">
                <a16:creationId xmlns:a16="http://schemas.microsoft.com/office/drawing/2014/main" id="{DBC56A87-CF3A-4377-B5A5-3E35422D1A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32" y="1971110"/>
            <a:ext cx="621928" cy="674578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FC96A9-BC34-44BE-A13F-3BD9C1791C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742" y="2803121"/>
            <a:ext cx="621929" cy="6778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9A0D16D-3733-4A7E-9842-88112ED5C1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87" y="1894978"/>
            <a:ext cx="623025" cy="676772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946BC1-CECF-4F3E-940A-D5EB3880BD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17" y="2803121"/>
            <a:ext cx="621929" cy="680063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B8B2FE25-45A9-4223-924E-EE8255558C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39" y="2804218"/>
            <a:ext cx="623025" cy="675675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143E46-1F70-4929-9693-684F9037D7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62" y="2788646"/>
            <a:ext cx="621929" cy="681160"/>
          </a:xfrm>
          <a:prstGeom prst="rect">
            <a:avLst/>
          </a:prstGeom>
        </p:spPr>
      </p:pic>
      <p:pic>
        <p:nvPicPr>
          <p:cNvPr id="5" name="Grafik 4" descr="Ein Bild, das draußen, Brücke enthält.&#10;&#10;Automatisch generierte Beschreibung">
            <a:extLst>
              <a:ext uri="{FF2B5EF4-FFF2-40B4-BE49-F238E27FC236}">
                <a16:creationId xmlns:a16="http://schemas.microsoft.com/office/drawing/2014/main" id="{27155CB9-DD53-4850-A57C-78C3F042DD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35" y="1640571"/>
            <a:ext cx="4301330" cy="133053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302AAEA-043D-4AD2-B2F0-1F7A59B8D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714">
            <a:off x="4011229" y="3288428"/>
            <a:ext cx="1208428" cy="141428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3BBA880-8D11-4015-9D85-D99B30DD795F}"/>
              </a:ext>
            </a:extLst>
          </p:cNvPr>
          <p:cNvSpPr txBox="1"/>
          <p:nvPr/>
        </p:nvSpPr>
        <p:spPr>
          <a:xfrm>
            <a:off x="2824269" y="2463124"/>
            <a:ext cx="2978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144145" algn="l"/>
                <a:tab pos="215900" algn="l"/>
                <a:tab pos="144145" algn="l"/>
                <a:tab pos="215900" algn="l"/>
              </a:tabLst>
            </a:pPr>
            <a:r>
              <a:rPr lang="de-DE" sz="1600" b="1">
                <a:solidFill>
                  <a:srgbClr val="1AA8E6"/>
                </a:solidFill>
                <a:latin typeface="Segoe Script" panose="030B0504020000000003" pitchFamily="66" charset="0"/>
                <a:ea typeface="MS Mincho" panose="02020609040205080304" pitchFamily="49" charset="-128"/>
              </a:rPr>
              <a:t>Anlagen im DSO</a:t>
            </a:r>
          </a:p>
          <a:p>
            <a:pPr algn="ctr">
              <a:spcAft>
                <a:spcPts val="600"/>
              </a:spcAft>
              <a:tabLst>
                <a:tab pos="144145" algn="l"/>
                <a:tab pos="215900" algn="l"/>
                <a:tab pos="144145" algn="l"/>
                <a:tab pos="215900" algn="l"/>
              </a:tabLst>
            </a:pPr>
            <a:r>
              <a:rPr lang="de-DE" sz="1200">
                <a:solidFill>
                  <a:srgbClr val="1AA8E6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zur Verknüpfung mit einzelnen fachspezifischen Handbüchern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A1C80C6-B53D-400E-93E2-7F1E517DD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011">
            <a:off x="3800726" y="3319374"/>
            <a:ext cx="1208428" cy="1414289"/>
          </a:xfrm>
          <a:prstGeom prst="rect">
            <a:avLst/>
          </a:prstGeom>
        </p:spPr>
      </p:pic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A1D8A8B-BDC0-41AC-AA58-4DCEFADFFF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147184" y="1776006"/>
            <a:ext cx="2556901" cy="27475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328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2729103" cy="2318205"/>
          </a:xfrm>
        </p:spPr>
        <p:txBody>
          <a:bodyPr>
            <a:normAutofit/>
          </a:bodyPr>
          <a:lstStyle/>
          <a:p>
            <a:r>
              <a:rPr lang="de-DE"/>
              <a:t>Beispiel für die </a:t>
            </a:r>
            <a:br>
              <a:rPr lang="de-DE"/>
            </a:br>
            <a:r>
              <a:rPr lang="de-DE"/>
              <a:t>Brücke zwischen </a:t>
            </a:r>
            <a:br>
              <a:rPr lang="de-DE"/>
            </a:br>
            <a:r>
              <a:rPr lang="de-DE"/>
              <a:t>DSO und </a:t>
            </a:r>
            <a:br>
              <a:rPr lang="de-DE"/>
            </a:br>
            <a:r>
              <a:rPr lang="de-DE"/>
              <a:t>Diakonie-Siegel </a:t>
            </a:r>
            <a:br>
              <a:rPr lang="de-DE"/>
            </a:br>
            <a:r>
              <a:rPr lang="de-DE"/>
              <a:t>Pflege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7" name="Grafik 6" descr="Ein Bild, das Tisch enthält.&#10;&#10;Automatisch generierte Beschreibung">
            <a:extLst>
              <a:ext uri="{FF2B5EF4-FFF2-40B4-BE49-F238E27FC236}">
                <a16:creationId xmlns:a16="http://schemas.microsoft.com/office/drawing/2014/main" id="{144724B6-0FC1-4272-A109-B726E05F20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t="13464" r="1" b="23897"/>
          <a:stretch/>
        </p:blipFill>
        <p:spPr>
          <a:xfrm>
            <a:off x="2742711" y="0"/>
            <a:ext cx="5389990" cy="475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438E67B-2487-4D18-95ED-E946F2628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459">
            <a:off x="814457" y="2359024"/>
            <a:ext cx="1220193" cy="172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18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/>
              <a:t>Standortbestimmung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8F70164A-3CA5-4958-ABBB-269D5DDADCD1}"/>
              </a:ext>
            </a:extLst>
          </p:cNvPr>
          <p:cNvSpPr txBox="1"/>
          <p:nvPr/>
        </p:nvSpPr>
        <p:spPr>
          <a:xfrm>
            <a:off x="393603" y="1934603"/>
            <a:ext cx="3504628" cy="2567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F 1.1	Leitbild</a:t>
            </a:r>
          </a:p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F 1.2	Führungsgrundsätze</a:t>
            </a:r>
          </a:p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F 1.3	Compliance</a:t>
            </a:r>
          </a:p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F 1.4	Strategieentwicklung, Politik, Ziele</a:t>
            </a:r>
          </a:p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F 1.5	Aufbaustruktur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5B6EF6A-9EC7-4965-952C-8842BCCFF283}"/>
              </a:ext>
            </a:extLst>
          </p:cNvPr>
          <p:cNvSpPr txBox="1"/>
          <p:nvPr/>
        </p:nvSpPr>
        <p:spPr>
          <a:xfrm>
            <a:off x="266244" y="774797"/>
            <a:ext cx="8611512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e-DE" sz="2000" i="0" u="none" strike="noStrike" baseline="30000">
                <a:solidFill>
                  <a:srgbClr val="009BDC"/>
                </a:solidFill>
                <a:latin typeface="Segoe Print" panose="02000600000000000000" pitchFamily="2" charset="0"/>
              </a:rPr>
              <a:t>Bei welchen „Rezepten“ können wir glänzen, </a:t>
            </a:r>
            <a:br>
              <a:rPr lang="de-DE" sz="2000" i="0" u="none" strike="noStrike" baseline="30000">
                <a:solidFill>
                  <a:srgbClr val="009BDC"/>
                </a:solidFill>
                <a:latin typeface="Segoe Print" panose="02000600000000000000" pitchFamily="2" charset="0"/>
              </a:rPr>
            </a:br>
            <a:r>
              <a:rPr lang="de-DE" sz="2000" i="0" u="none" strike="noStrike" baseline="30000">
                <a:solidFill>
                  <a:srgbClr val="009BDC"/>
                </a:solidFill>
                <a:latin typeface="Segoe Print" panose="02000600000000000000" pitchFamily="2" charset="0"/>
              </a:rPr>
              <a:t>um welche sollten wir uns kümmern?</a:t>
            </a:r>
            <a:endParaRPr lang="de-DE" sz="1800">
              <a:solidFill>
                <a:srgbClr val="009BDC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7FFE2C1-4FF1-4CF2-9BD3-97BB5377C06E}"/>
              </a:ext>
            </a:extLst>
          </p:cNvPr>
          <p:cNvSpPr txBox="1"/>
          <p:nvPr/>
        </p:nvSpPr>
        <p:spPr>
          <a:xfrm>
            <a:off x="4716582" y="1953363"/>
            <a:ext cx="3504628" cy="258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  <a:p>
            <a:pPr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  <a:p>
            <a:pPr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  <a:p>
            <a:pPr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  <a:p>
            <a:pPr>
              <a:lnSpc>
                <a:spcPct val="250000"/>
              </a:lnSpc>
            </a:pPr>
            <a:r>
              <a:rPr lang="de-DE" sz="2000" b="0" i="1" u="none" strike="noStrike" baseline="3000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</p:txBody>
      </p:sp>
      <p:pic>
        <p:nvPicPr>
          <p:cNvPr id="32" name="Grafik 3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73D926E-AF08-4D7B-808B-51700DCE3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53" y="276801"/>
            <a:ext cx="3314511" cy="1306022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9020DE15-8FDF-4F9E-A0B6-C7F3C1C10D95}"/>
              </a:ext>
            </a:extLst>
          </p:cNvPr>
          <p:cNvSpPr txBox="1"/>
          <p:nvPr/>
        </p:nvSpPr>
        <p:spPr>
          <a:xfrm>
            <a:off x="4716582" y="1678123"/>
            <a:ext cx="978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12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ausgezeichnet, </a:t>
            </a:r>
            <a:br>
              <a:rPr lang="de-DE" sz="12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2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eine unserer Spezialitäten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0363936-B411-4FAA-A8C8-751A245D9D7D}"/>
              </a:ext>
            </a:extLst>
          </p:cNvPr>
          <p:cNvSpPr txBox="1"/>
          <p:nvPr/>
        </p:nvSpPr>
        <p:spPr>
          <a:xfrm>
            <a:off x="5846935" y="1708810"/>
            <a:ext cx="9782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12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ganz okay,</a:t>
            </a:r>
            <a:br>
              <a:rPr lang="de-DE" sz="12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2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Hausmannskost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343152B-5B0A-417B-B855-9DA8EE065D17}"/>
              </a:ext>
            </a:extLst>
          </p:cNvPr>
          <p:cNvSpPr txBox="1"/>
          <p:nvPr/>
        </p:nvSpPr>
        <p:spPr>
          <a:xfrm>
            <a:off x="7076081" y="1648842"/>
            <a:ext cx="894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12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wichtige Zutaten fehlen, Bruchstellen</a:t>
            </a:r>
          </a:p>
        </p:txBody>
      </p:sp>
    </p:spTree>
    <p:extLst>
      <p:ext uri="{BB962C8B-B14F-4D97-AF65-F5344CB8AC3E}">
        <p14:creationId xmlns:p14="http://schemas.microsoft.com/office/powerpoint/2010/main" val="2973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6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ubehör, Behälter enthält.&#10;&#10;Automatisch generierte Beschreibung">
            <a:extLst>
              <a:ext uri="{FF2B5EF4-FFF2-40B4-BE49-F238E27FC236}">
                <a16:creationId xmlns:a16="http://schemas.microsoft.com/office/drawing/2014/main" id="{ADCD6BFF-4B05-4D9E-BB3A-33BA4B9C9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98" y="2856539"/>
            <a:ext cx="2989450" cy="17719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1" y="663549"/>
            <a:ext cx="8701200" cy="2086725"/>
          </a:xfrm>
        </p:spPr>
        <p:txBody>
          <a:bodyPr/>
          <a:lstStyle/>
          <a:p>
            <a:r>
              <a:rPr lang="de-DE" sz="4400"/>
              <a:t>3. Einsatz und Anwendung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58E1512C-3C91-4974-978D-0CA07314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CA15A90-92A3-4777-9C68-E3D954AC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586615" y="1869324"/>
            <a:ext cx="2428750" cy="26097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D667842-0B0A-4708-B6B7-33254D7D1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7" y="2539926"/>
            <a:ext cx="3597756" cy="21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27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/>
              <a:t>Zwei grundsätzliche </a:t>
            </a:r>
            <a:r>
              <a:rPr lang="de-DE" sz="2400">
                <a:latin typeface="Segoe Script" panose="030B0504020000000003" pitchFamily="66" charset="0"/>
              </a:rPr>
              <a:t>Einsatzmöglichkeiten</a:t>
            </a:r>
            <a:endParaRPr lang="de-DE">
              <a:latin typeface="Segoe Script" panose="030B0504020000000003" pitchFamily="66" charset="0"/>
            </a:endParaRP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7" name="Grafik 16" descr="Ein Bild, das Essen enthält.&#10;&#10;Automatisch generierte Beschreibung">
            <a:extLst>
              <a:ext uri="{FF2B5EF4-FFF2-40B4-BE49-F238E27FC236}">
                <a16:creationId xmlns:a16="http://schemas.microsoft.com/office/drawing/2014/main" id="{D714C1C1-6500-4978-A2AD-1D415ADAD5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75593" y="1486839"/>
            <a:ext cx="3442739" cy="167418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6153F95D-9A94-4390-BCCD-ECBF4D633ED1}"/>
              </a:ext>
            </a:extLst>
          </p:cNvPr>
          <p:cNvSpPr/>
          <p:nvPr/>
        </p:nvSpPr>
        <p:spPr>
          <a:xfrm>
            <a:off x="0" y="3054127"/>
            <a:ext cx="4728115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1">
                <a:solidFill>
                  <a:srgbClr val="000000"/>
                </a:solidFill>
              </a:rPr>
              <a:t>Das Diakonie-Siegel als </a:t>
            </a:r>
            <a:r>
              <a:rPr lang="de-DE" altLang="de-DE" sz="1351" b="1">
                <a:solidFill>
                  <a:srgbClr val="000000"/>
                </a:solidFill>
              </a:rPr>
              <a:t>einrichtungsinterner Leitfaden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1">
                <a:solidFill>
                  <a:srgbClr val="000000"/>
                </a:solidFill>
              </a:rPr>
              <a:t>– ohne Zertifizierungsabsicht</a:t>
            </a:r>
          </a:p>
        </p:txBody>
      </p:sp>
      <p:pic>
        <p:nvPicPr>
          <p:cNvPr id="25" name="Grafik 24" descr="Ein Bild, das Essen enthält.&#10;&#10;Automatisch generierte Beschreibung">
            <a:extLst>
              <a:ext uri="{FF2B5EF4-FFF2-40B4-BE49-F238E27FC236}">
                <a16:creationId xmlns:a16="http://schemas.microsoft.com/office/drawing/2014/main" id="{2270F7C3-493D-4451-B243-955D4CAA51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7" b="-4527"/>
          <a:stretch/>
        </p:blipFill>
        <p:spPr>
          <a:xfrm>
            <a:off x="5011229" y="1486839"/>
            <a:ext cx="3220625" cy="1566173"/>
          </a:xfrm>
          <a:prstGeom prst="rect">
            <a:avLst/>
          </a:prstGeom>
        </p:spPr>
      </p:pic>
      <p:sp>
        <p:nvSpPr>
          <p:cNvPr id="27" name="Textfeld 5">
            <a:extLst>
              <a:ext uri="{FF2B5EF4-FFF2-40B4-BE49-F238E27FC236}">
                <a16:creationId xmlns:a16="http://schemas.microsoft.com/office/drawing/2014/main" id="{746F6A69-0C03-4F29-812A-931A2E5EB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559" y="3053013"/>
            <a:ext cx="470604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>
                <a:solidFill>
                  <a:srgbClr val="000000"/>
                </a:solidFill>
                <a:latin typeface="+mn-lt"/>
              </a:rPr>
              <a:t>Das Diakonie-Siegel als </a:t>
            </a:r>
            <a:r>
              <a:rPr lang="de-DE" altLang="de-DE" sz="1350" b="1">
                <a:solidFill>
                  <a:srgbClr val="000000"/>
                </a:solidFill>
                <a:latin typeface="+mn-lt"/>
              </a:rPr>
              <a:t>interner und externer Maßstab</a:t>
            </a:r>
            <a:r>
              <a:rPr lang="de-DE" altLang="de-DE" sz="135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>
                <a:solidFill>
                  <a:srgbClr val="000000"/>
                </a:solidFill>
                <a:latin typeface="+mn-lt"/>
              </a:rPr>
              <a:t>– mit Zertifizierungsabsicht</a:t>
            </a:r>
          </a:p>
        </p:txBody>
      </p:sp>
    </p:spTree>
    <p:extLst>
      <p:ext uri="{BB962C8B-B14F-4D97-AF65-F5344CB8AC3E}">
        <p14:creationId xmlns:p14="http://schemas.microsoft.com/office/powerpoint/2010/main" val="2924160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3933" y="215766"/>
            <a:ext cx="3129247" cy="2094297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de-DE"/>
              <a:t>Zur Arbeit </a:t>
            </a:r>
            <a:br>
              <a:rPr lang="de-DE"/>
            </a:br>
            <a:r>
              <a:rPr lang="de-DE"/>
              <a:t>mit dem </a:t>
            </a:r>
            <a:br>
              <a:rPr lang="de-DE"/>
            </a:br>
            <a:r>
              <a:rPr lang="de-DE"/>
              <a:t>Bundesrahmen-</a:t>
            </a:r>
            <a:br>
              <a:rPr lang="de-DE"/>
            </a:br>
            <a:r>
              <a:rPr lang="de-DE" err="1"/>
              <a:t>handbuch</a:t>
            </a:r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05E569C-7318-4511-824B-6616A324DC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9"/>
          <a:stretch/>
        </p:blipFill>
        <p:spPr>
          <a:xfrm rot="965421">
            <a:off x="296878" y="220853"/>
            <a:ext cx="3717687" cy="377076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11E35B1-EA3B-43F7-B93B-B1843D030BE2}"/>
              </a:ext>
            </a:extLst>
          </p:cNvPr>
          <p:cNvSpPr/>
          <p:nvPr/>
        </p:nvSpPr>
        <p:spPr>
          <a:xfrm>
            <a:off x="4109160" y="56013"/>
            <a:ext cx="1013623" cy="9401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50">
                <a:solidFill>
                  <a:srgbClr val="000000"/>
                </a:solidFill>
              </a:rPr>
              <a:t>Hinführung 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zum Thema/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kurze Erläuterung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265FACC-A354-49B8-838B-02F36E429917}"/>
              </a:ext>
            </a:extLst>
          </p:cNvPr>
          <p:cNvSpPr/>
          <p:nvPr/>
        </p:nvSpPr>
        <p:spPr>
          <a:xfrm>
            <a:off x="5218033" y="935201"/>
            <a:ext cx="934466" cy="8667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50">
                <a:solidFill>
                  <a:srgbClr val="000000"/>
                </a:solidFill>
              </a:rPr>
              <a:t>Sinn &amp; Zweck,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Ausrichtung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8202EA6-9A46-4875-8C0B-BE52C448EE12}"/>
              </a:ext>
            </a:extLst>
          </p:cNvPr>
          <p:cNvSpPr/>
          <p:nvPr/>
        </p:nvSpPr>
        <p:spPr>
          <a:xfrm>
            <a:off x="4076053" y="1808542"/>
            <a:ext cx="1292044" cy="1293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40000"/>
              </a:spcAft>
              <a:buClr>
                <a:srgbClr val="D7CFE6"/>
              </a:buClr>
            </a:pPr>
            <a:r>
              <a:rPr lang="de-DE" altLang="de-DE" sz="1050">
                <a:solidFill>
                  <a:srgbClr val="000000"/>
                </a:solidFill>
              </a:rPr>
              <a:t>Dienen der 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Beschreibung von 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„beherrschten 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Bedingungen“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A22D10D-D998-49A7-B1D8-D50AC80F1D5B}"/>
              </a:ext>
            </a:extLst>
          </p:cNvPr>
          <p:cNvSpPr/>
          <p:nvPr/>
        </p:nvSpPr>
        <p:spPr>
          <a:xfrm>
            <a:off x="5201421" y="2702351"/>
            <a:ext cx="1155259" cy="115652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50298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40000"/>
              </a:spcAft>
              <a:buClr>
                <a:srgbClr val="D7CFE6"/>
              </a:buClr>
            </a:pPr>
            <a:r>
              <a:rPr lang="de-DE" altLang="de-DE" sz="1050">
                <a:solidFill>
                  <a:srgbClr val="000000"/>
                </a:solidFill>
              </a:rPr>
              <a:t>Verpflichtend, 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wenn Zertifizierung 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angestrebt wird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8C320CE-E338-4725-8CE2-556F586379DA}"/>
              </a:ext>
            </a:extLst>
          </p:cNvPr>
          <p:cNvSpPr/>
          <p:nvPr/>
        </p:nvSpPr>
        <p:spPr>
          <a:xfrm>
            <a:off x="3907765" y="3646064"/>
            <a:ext cx="1195679" cy="11090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50">
                <a:solidFill>
                  <a:srgbClr val="000000"/>
                </a:solidFill>
              </a:rPr>
              <a:t>Aufforderung zur Erstellung einer internen Regelung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F70348F-264C-4D05-B0F8-35E2261BF774}"/>
              </a:ext>
            </a:extLst>
          </p:cNvPr>
          <p:cNvSpPr/>
          <p:nvPr/>
        </p:nvSpPr>
        <p:spPr>
          <a:xfrm>
            <a:off x="381916" y="3556154"/>
            <a:ext cx="1195679" cy="11090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50">
                <a:solidFill>
                  <a:srgbClr val="000000"/>
                </a:solidFill>
              </a:rPr>
              <a:t>Eine schriftl. Regelung </a:t>
            </a:r>
            <a:br>
              <a:rPr lang="de-DE" altLang="de-DE" sz="1050">
                <a:solidFill>
                  <a:srgbClr val="000000"/>
                </a:solidFill>
              </a:rPr>
            </a:br>
            <a:r>
              <a:rPr lang="de-DE" altLang="de-DE" sz="1050">
                <a:solidFill>
                  <a:srgbClr val="000000"/>
                </a:solidFill>
              </a:rPr>
              <a:t>ist möglich, aber nicht verpflichtend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A4EA724-A719-4670-B355-A2609CD5C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60617">
            <a:off x="2278984" y="509285"/>
            <a:ext cx="1849242" cy="49807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F9AB-5BE9-46AB-BE72-F50E1F6BC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448" y="1263508"/>
            <a:ext cx="2524902" cy="54439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7DBB6C4-4682-4C25-A6B4-5BEC6F48B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6142">
            <a:off x="2806056" y="1913751"/>
            <a:ext cx="1195679" cy="38496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779E783-2FDE-40E7-89DA-22F4AF24A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26728">
            <a:off x="5148466" y="2216843"/>
            <a:ext cx="830935" cy="38496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7ABADC3-5030-415E-A5D3-DC4F79B1D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1792">
            <a:off x="3400681" y="2985574"/>
            <a:ext cx="1195679" cy="38496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2D9E233-7419-4050-A8AD-EA6665FD3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93695">
            <a:off x="1452191" y="3533707"/>
            <a:ext cx="666092" cy="3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1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362" y="404613"/>
            <a:ext cx="3282023" cy="450655"/>
          </a:xfrm>
        </p:spPr>
        <p:txBody>
          <a:bodyPr/>
          <a:lstStyle/>
          <a:p>
            <a:r>
              <a:rPr lang="de-DE"/>
              <a:t>Zielsetzung und Nutzen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867620D-6532-4D9B-88D4-BC7886CE8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" y="1379537"/>
            <a:ext cx="2224838" cy="1283126"/>
          </a:xfrm>
          <a:prstGeom prst="rect">
            <a:avLst/>
          </a:prstGeom>
        </p:spPr>
      </p:pic>
      <p:pic>
        <p:nvPicPr>
          <p:cNvPr id="7" name="Grafik 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F448DD30-682C-4C36-A2FF-147D1703F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22" y="1372488"/>
            <a:ext cx="2148633" cy="1283126"/>
          </a:xfrm>
          <a:prstGeom prst="rect">
            <a:avLst/>
          </a:prstGeom>
        </p:spPr>
      </p:pic>
      <p:pic>
        <p:nvPicPr>
          <p:cNvPr id="9" name="Grafik 8" descr="Ein Bild, das Schere enthält.&#10;&#10;Automatisch generierte Beschreibung">
            <a:extLst>
              <a:ext uri="{FF2B5EF4-FFF2-40B4-BE49-F238E27FC236}">
                <a16:creationId xmlns:a16="http://schemas.microsoft.com/office/drawing/2014/main" id="{12A215D8-CC58-4EB2-B20C-C25350872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91" y="1379538"/>
            <a:ext cx="2269516" cy="1276078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4CED3250-25F3-4089-BB76-6CAE739058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91" y="1379537"/>
            <a:ext cx="2259130" cy="1276077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0BB4C4-C7BD-4E53-9683-DC4DB9AB74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64" y="962227"/>
            <a:ext cx="2667488" cy="2110696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690F1C7-D6D0-480A-990E-B90C7EEE3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2" y="962227"/>
            <a:ext cx="2667488" cy="2110696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26B70A1-A000-4DE6-89AF-5297515EF5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40" y="965753"/>
            <a:ext cx="2667488" cy="2110696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26F19A-C681-46CE-AF1D-184D5AF82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15" y="958703"/>
            <a:ext cx="2667488" cy="211069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9B8074A-CCBD-4C1B-98B2-40ECB4A06D7D}"/>
              </a:ext>
            </a:extLst>
          </p:cNvPr>
          <p:cNvSpPr txBox="1"/>
          <p:nvPr/>
        </p:nvSpPr>
        <p:spPr>
          <a:xfrm>
            <a:off x="2452384" y="3179882"/>
            <a:ext cx="215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für Kernprozesse mit </a:t>
            </a:r>
            <a:r>
              <a:rPr lang="de-DE">
                <a:latin typeface="Segoe Script" panose="030B0504020000000003" pitchFamily="66" charset="0"/>
              </a:rPr>
              <a:t>diakonischem Profil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5BB170C-C4BC-4729-AFF7-B528AC23A91D}"/>
              </a:ext>
            </a:extLst>
          </p:cNvPr>
          <p:cNvSpPr txBox="1"/>
          <p:nvPr/>
        </p:nvSpPr>
        <p:spPr>
          <a:xfrm>
            <a:off x="4977891" y="3315097"/>
            <a:ext cx="15446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auf Basis der </a:t>
            </a:r>
            <a:br>
              <a:rPr lang="de-DE"/>
            </a:br>
            <a:r>
              <a:rPr lang="de-DE">
                <a:latin typeface="Segoe Script" panose="030B0504020000000003" pitchFamily="66" charset="0"/>
              </a:rPr>
              <a:t>ISO 9001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E44EF4F-9A5E-4872-851C-0F41CE2E65A0}"/>
              </a:ext>
            </a:extLst>
          </p:cNvPr>
          <p:cNvSpPr txBox="1"/>
          <p:nvPr/>
        </p:nvSpPr>
        <p:spPr>
          <a:xfrm>
            <a:off x="6945407" y="3459001"/>
            <a:ext cx="21599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95F2131-242C-4A22-B5C3-38452FCFDA7F}"/>
              </a:ext>
            </a:extLst>
          </p:cNvPr>
          <p:cNvSpPr txBox="1"/>
          <p:nvPr/>
        </p:nvSpPr>
        <p:spPr>
          <a:xfrm>
            <a:off x="148039" y="3355126"/>
            <a:ext cx="215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>
                <a:latin typeface="Segoe Script" panose="030B0504020000000003" pitchFamily="66" charset="0"/>
              </a:rPr>
              <a:t>Generalistische</a:t>
            </a:r>
            <a:r>
              <a:rPr lang="de-DE"/>
              <a:t> </a:t>
            </a:r>
            <a:br>
              <a:rPr lang="de-DE"/>
            </a:br>
            <a:r>
              <a:rPr lang="de-DE"/>
              <a:t>Qualitätskriterien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378B566-5D99-4E67-9325-63A35146FEAB}"/>
              </a:ext>
            </a:extLst>
          </p:cNvPr>
          <p:cNvSpPr txBox="1"/>
          <p:nvPr/>
        </p:nvSpPr>
        <p:spPr>
          <a:xfrm>
            <a:off x="7083952" y="3315096"/>
            <a:ext cx="18384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für </a:t>
            </a:r>
            <a:r>
              <a:rPr lang="de-DE">
                <a:latin typeface="Segoe Script" panose="030B0504020000000003" pitchFamily="66" charset="0"/>
              </a:rPr>
              <a:t>nachhaltigen </a:t>
            </a:r>
            <a:r>
              <a:rPr lang="de-DE"/>
              <a:t>Erfolg und </a:t>
            </a:r>
            <a:r>
              <a:rPr lang="de-DE">
                <a:latin typeface="Segoe Script" panose="030B0504020000000003" pitchFamily="66" charset="0"/>
              </a:rPr>
              <a:t>zufriedene </a:t>
            </a:r>
            <a:r>
              <a:rPr lang="de-DE"/>
              <a:t>Kunden.</a:t>
            </a:r>
          </a:p>
        </p:txBody>
      </p:sp>
    </p:spTree>
    <p:extLst>
      <p:ext uri="{BB962C8B-B14F-4D97-AF65-F5344CB8AC3E}">
        <p14:creationId xmlns:p14="http://schemas.microsoft.com/office/powerpoint/2010/main" val="14444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Zur Bedeutung von schriftlichen Regelungen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265C7CB-8E26-4A4F-8E5A-A842A5A04B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t="-1614" r="58478" b="75186"/>
          <a:stretch/>
        </p:blipFill>
        <p:spPr>
          <a:xfrm rot="726065">
            <a:off x="3200071" y="1275409"/>
            <a:ext cx="2097879" cy="2592683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BD4F72E0-8061-4C9F-9D8B-0C1864F5B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08" y="1492904"/>
            <a:ext cx="1998221" cy="92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Einigung</a:t>
            </a:r>
            <a:r>
              <a:rPr lang="de-DE" altLang="de-DE">
                <a:latin typeface="+mn-lt"/>
                <a:cs typeface="Arial" panose="020B0604020202020204" pitchFamily="34" charset="0"/>
              </a:rPr>
              <a:t> auf ein </a:t>
            </a:r>
            <a:br>
              <a:rPr lang="de-DE" altLang="de-DE">
                <a:latin typeface="+mn-lt"/>
                <a:cs typeface="Arial" panose="020B0604020202020204" pitchFamily="34" charset="0"/>
              </a:rPr>
            </a:br>
            <a:r>
              <a:rPr lang="de-DE" altLang="de-DE">
                <a:latin typeface="+mn-lt"/>
                <a:cs typeface="Arial" panose="020B0604020202020204" pitchFamily="34" charset="0"/>
              </a:rPr>
              <a:t>gemeinsames</a:t>
            </a:r>
            <a:br>
              <a:rPr lang="de-DE" altLang="de-DE">
                <a:latin typeface="+mn-lt"/>
                <a:cs typeface="Arial" panose="020B0604020202020204" pitchFamily="34" charset="0"/>
              </a:rPr>
            </a:br>
            <a:r>
              <a:rPr lang="de-DE" altLang="de-DE">
                <a:latin typeface="+mn-lt"/>
                <a:cs typeface="Arial" panose="020B0604020202020204" pitchFamily="34" charset="0"/>
              </a:rPr>
              <a:t>Qualitätsverständnis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E094C1E-60B0-4F85-99C3-4DFE04D0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270" y="823710"/>
            <a:ext cx="3583133" cy="36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Diskussion</a:t>
            </a:r>
            <a:r>
              <a:rPr lang="de-DE" altLang="de-DE">
                <a:latin typeface="+mn-lt"/>
                <a:cs typeface="Arial" panose="020B0604020202020204" pitchFamily="34" charset="0"/>
              </a:rPr>
              <a:t> des aktuellen Vorgehens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DD78967-4A88-4AB4-98DC-ADA4459AB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3" y="3077748"/>
            <a:ext cx="2538413" cy="64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Transparenz </a:t>
            </a:r>
            <a:br>
              <a:rPr lang="de-DE" altLang="de-DE">
                <a:latin typeface="+mn-lt"/>
                <a:cs typeface="Arial" panose="020B0604020202020204" pitchFamily="34" charset="0"/>
              </a:rPr>
            </a:br>
            <a:r>
              <a:rPr lang="de-DE" altLang="de-DE">
                <a:latin typeface="+mn-lt"/>
                <a:cs typeface="Arial" panose="020B0604020202020204" pitchFamily="34" charset="0"/>
              </a:rPr>
              <a:t>nach innen &amp; außen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0EBF50E-B208-4B39-BD03-A4FC940A7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977" y="4002873"/>
            <a:ext cx="2538413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>
                <a:latin typeface="+mn-lt"/>
                <a:cs typeface="Arial" panose="020B0604020202020204" pitchFamily="34" charset="0"/>
              </a:rPr>
              <a:t>Basis für regelmäßige</a:t>
            </a:r>
            <a:br>
              <a:rPr lang="de-DE" altLang="de-DE">
                <a:latin typeface="+mn-lt"/>
                <a:cs typeface="Arial" panose="020B0604020202020204" pitchFamily="34" charset="0"/>
              </a:rPr>
            </a:br>
            <a:r>
              <a:rPr lang="de-DE" altLang="de-DE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Reflexionen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0D97613-ED30-4BA7-9004-CE5A46E59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403" y="896413"/>
            <a:ext cx="2538413" cy="64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>
                <a:latin typeface="+mn-lt"/>
                <a:cs typeface="Arial" panose="020B0604020202020204" pitchFamily="34" charset="0"/>
              </a:rPr>
              <a:t>Einigung auf gezielte Handlungs</a:t>
            </a:r>
            <a:r>
              <a:rPr lang="de-DE" altLang="de-DE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spielräume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A880936-EA72-4C68-B0A8-12D6DE681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681" y="1690649"/>
            <a:ext cx="3083319" cy="64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>
                <a:latin typeface="+mn-lt"/>
                <a:cs typeface="Arial" panose="020B0604020202020204" pitchFamily="34" charset="0"/>
              </a:rPr>
              <a:t>Schaffung von</a:t>
            </a:r>
            <a:br>
              <a:rPr lang="de-DE" altLang="de-DE">
                <a:latin typeface="+mn-lt"/>
                <a:cs typeface="Arial" panose="020B0604020202020204" pitchFamily="34" charset="0"/>
              </a:rPr>
            </a:br>
            <a:r>
              <a:rPr lang="de-DE" altLang="de-DE">
                <a:latin typeface="+mn-lt"/>
                <a:cs typeface="Arial" panose="020B0604020202020204" pitchFamily="34" charset="0"/>
              </a:rPr>
              <a:t>Handlungs</a:t>
            </a:r>
            <a:r>
              <a:rPr lang="de-DE" altLang="de-DE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sicherheit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DD0BFE2-AF7A-4E33-93BC-E3268EE68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751" y="2945338"/>
            <a:ext cx="1999853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>
                <a:latin typeface="+mn-lt"/>
                <a:cs typeface="Arial" panose="020B0604020202020204" pitchFamily="34" charset="0"/>
              </a:rPr>
              <a:t>Herstellung von</a:t>
            </a:r>
            <a:br>
              <a:rPr lang="de-DE" altLang="de-DE">
                <a:latin typeface="+mn-lt"/>
                <a:cs typeface="Arial" panose="020B0604020202020204" pitchFamily="34" charset="0"/>
              </a:rPr>
            </a:br>
            <a:r>
              <a:rPr lang="de-DE" altLang="de-DE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Verbindlichkeit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656EC9A-BC84-4C86-97D7-DB74086A8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153" y="3917766"/>
            <a:ext cx="2661484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>
                <a:latin typeface="+mn-lt"/>
                <a:cs typeface="Arial" panose="020B0604020202020204" pitchFamily="34" charset="0"/>
              </a:rPr>
              <a:t>Regelung von </a:t>
            </a:r>
            <a:r>
              <a:rPr lang="de-DE" altLang="de-DE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Schnittstellen</a:t>
            </a:r>
          </a:p>
        </p:txBody>
      </p:sp>
    </p:spTree>
    <p:extLst>
      <p:ext uri="{BB962C8B-B14F-4D97-AF65-F5344CB8AC3E}">
        <p14:creationId xmlns:p14="http://schemas.microsoft.com/office/powerpoint/2010/main" val="86906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Zur Nutzung der Auditcheckliste</a:t>
            </a:r>
          </a:p>
        </p:txBody>
      </p:sp>
      <p:pic>
        <p:nvPicPr>
          <p:cNvPr id="14" name="Grafik 13" descr="Ein Bild, das Uhr enthält.&#10;&#10;Automatisch generierte Beschreibung">
            <a:extLst>
              <a:ext uri="{FF2B5EF4-FFF2-40B4-BE49-F238E27FC236}">
                <a16:creationId xmlns:a16="http://schemas.microsoft.com/office/drawing/2014/main" id="{5CBB77F5-14F1-4621-AF0C-CEB67AA87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567">
            <a:off x="6037875" y="855332"/>
            <a:ext cx="2442854" cy="31907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0CBAE0-2C24-4565-A28A-19B670300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758">
            <a:off x="1105346" y="887289"/>
            <a:ext cx="3383287" cy="330403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49A936B-53C0-47E2-A417-86E6EADAD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5714">
            <a:off x="3441780" y="834329"/>
            <a:ext cx="2524902" cy="81684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B78BB65-8E95-4B8D-B98B-2F2055A2E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3095576" y="3469474"/>
            <a:ext cx="3343206" cy="7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Ausschnitt Auditcheckliste DSO </a:t>
            </a:r>
            <a:endParaRPr lang="de-DE" dirty="0">
              <a:highlight>
                <a:srgbClr val="FFFF00"/>
              </a:highlight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396914-B1D0-4657-A386-0B6EB14B8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51634"/>
          <a:stretch/>
        </p:blipFill>
        <p:spPr>
          <a:xfrm>
            <a:off x="272429" y="845995"/>
            <a:ext cx="7439457" cy="364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87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Ausschnitt Auditcheckliste DSO – Kapitel Digitalisierung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396914-B1D0-4657-A386-0B6EB14B8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48212" r="-3480" b="17148"/>
          <a:stretch/>
        </p:blipFill>
        <p:spPr>
          <a:xfrm>
            <a:off x="413623" y="1115885"/>
            <a:ext cx="7439457" cy="364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0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7F6EC7D7-1CC1-414E-91AE-D53D8989D17D}"/>
              </a:ext>
            </a:extLst>
          </p:cNvPr>
          <p:cNvSpPr/>
          <p:nvPr/>
        </p:nvSpPr>
        <p:spPr>
          <a:xfrm rot="21250549">
            <a:off x="6523154" y="2027833"/>
            <a:ext cx="2626460" cy="1376524"/>
          </a:xfrm>
          <a:prstGeom prst="ellipse">
            <a:avLst/>
          </a:prstGeom>
          <a:solidFill>
            <a:srgbClr val="ECC7EE">
              <a:alpha val="38039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1" y="324142"/>
            <a:ext cx="2829104" cy="450655"/>
          </a:xfrm>
        </p:spPr>
        <p:txBody>
          <a:bodyPr>
            <a:normAutofit/>
          </a:bodyPr>
          <a:lstStyle/>
          <a:p>
            <a:r>
              <a:rPr lang="de-DE"/>
              <a:t>Neu und besonders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BDB445-F1A7-47B2-B2CF-F7EF6B168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" y="1113494"/>
            <a:ext cx="2093556" cy="13366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406D50B-E57D-4546-80D4-92ED1C774E47}"/>
              </a:ext>
            </a:extLst>
          </p:cNvPr>
          <p:cNvSpPr txBox="1"/>
          <p:nvPr/>
        </p:nvSpPr>
        <p:spPr>
          <a:xfrm rot="21146464">
            <a:off x="848512" y="1464554"/>
            <a:ext cx="154400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53E86A-A44E-4432-B32F-57F50CA0CEEB}"/>
              </a:ext>
            </a:extLst>
          </p:cNvPr>
          <p:cNvSpPr txBox="1"/>
          <p:nvPr/>
        </p:nvSpPr>
        <p:spPr>
          <a:xfrm rot="21146464">
            <a:off x="885914" y="1501854"/>
            <a:ext cx="147743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D21A28-ED87-4B90-A45E-F8CDA57240B6}"/>
              </a:ext>
            </a:extLst>
          </p:cNvPr>
          <p:cNvSpPr txBox="1"/>
          <p:nvPr/>
        </p:nvSpPr>
        <p:spPr>
          <a:xfrm>
            <a:off x="-42511" y="3337301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Digitalisierung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54C5D-B74C-4ED1-98C8-C49FEF9A0D44}"/>
              </a:ext>
            </a:extLst>
          </p:cNvPr>
          <p:cNvSpPr txBox="1"/>
          <p:nvPr/>
        </p:nvSpPr>
        <p:spPr>
          <a:xfrm>
            <a:off x="-98793" y="2788845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Compliance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25616E9-25BD-4EF1-9C73-DEA050A82868}"/>
              </a:ext>
            </a:extLst>
          </p:cNvPr>
          <p:cNvSpPr txBox="1"/>
          <p:nvPr/>
        </p:nvSpPr>
        <p:spPr>
          <a:xfrm>
            <a:off x="-42511" y="3901390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Schutz vor Gewalt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4707280-5FE1-4A22-BB60-83630E473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246">
            <a:off x="3649224" y="746268"/>
            <a:ext cx="2658579" cy="178281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25ED0FE-C0B6-4275-8D0C-DFA474C66D6D}"/>
              </a:ext>
            </a:extLst>
          </p:cNvPr>
          <p:cNvSpPr txBox="1"/>
          <p:nvPr/>
        </p:nvSpPr>
        <p:spPr>
          <a:xfrm rot="21036493">
            <a:off x="3723233" y="1505291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56FFCB5-B215-42AE-9DF5-23493AF669A7}"/>
              </a:ext>
            </a:extLst>
          </p:cNvPr>
          <p:cNvSpPr txBox="1"/>
          <p:nvPr/>
        </p:nvSpPr>
        <p:spPr>
          <a:xfrm rot="21036493">
            <a:off x="3758205" y="1530186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bg1"/>
                </a:solidFill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725AE59-0186-415E-993B-1396713C68A6}"/>
              </a:ext>
            </a:extLst>
          </p:cNvPr>
          <p:cNvSpPr txBox="1"/>
          <p:nvPr/>
        </p:nvSpPr>
        <p:spPr>
          <a:xfrm>
            <a:off x="4870843" y="3658018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/>
              <a:t>Stärkung von Themen wie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Familien- und Wirkungsorientierung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330E66-8451-4A89-9F33-78E6C83E46AC}"/>
              </a:ext>
            </a:extLst>
          </p:cNvPr>
          <p:cNvSpPr txBox="1"/>
          <p:nvPr/>
        </p:nvSpPr>
        <p:spPr>
          <a:xfrm>
            <a:off x="6154359" y="76422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Generalistische</a:t>
            </a:r>
            <a:br>
              <a:rPr lang="de-DE" altLang="de-DE" sz="1400">
                <a:latin typeface="Segoe Script" panose="030B0504020000000003" pitchFamily="66" charset="0"/>
              </a:rPr>
            </a:br>
            <a:r>
              <a:rPr lang="de-DE" altLang="de-DE" sz="1400"/>
              <a:t> anwendbare Kernprozesse</a:t>
            </a:r>
            <a:br>
              <a:rPr lang="de-DE" altLang="de-DE" sz="1400"/>
            </a:br>
            <a:endParaRPr lang="de-DE" altLang="de-DE" sz="1400">
              <a:latin typeface="Segoe Script" panose="030B0504020000000003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ED390A9-D57A-4599-9380-49579F94CD7C}"/>
              </a:ext>
            </a:extLst>
          </p:cNvPr>
          <p:cNvSpPr txBox="1"/>
          <p:nvPr/>
        </p:nvSpPr>
        <p:spPr>
          <a:xfrm>
            <a:off x="6123773" y="234431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/>
              <a:t>Basierend auf einem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potentialorientierten</a:t>
            </a:r>
            <a:br>
              <a:rPr lang="de-DE" altLang="de-DE" sz="1400">
                <a:latin typeface="Segoe Script" panose="030B0504020000000003" pitchFamily="66" charset="0"/>
              </a:rPr>
            </a:br>
            <a:r>
              <a:rPr lang="de-DE" altLang="de-DE" sz="1400"/>
              <a:t>QM-Verständnis</a:t>
            </a:r>
          </a:p>
        </p:txBody>
      </p:sp>
      <p:pic>
        <p:nvPicPr>
          <p:cNvPr id="28" name="Grafik 27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D8793C87-6C95-438F-9184-0A54845D98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21" b="46815"/>
          <a:stretch/>
        </p:blipFill>
        <p:spPr>
          <a:xfrm>
            <a:off x="6301006" y="258245"/>
            <a:ext cx="714332" cy="649459"/>
          </a:xfrm>
          <a:prstGeom prst="rect">
            <a:avLst/>
          </a:prstGeom>
        </p:spPr>
      </p:pic>
      <p:pic>
        <p:nvPicPr>
          <p:cNvPr id="29" name="Grafik 28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1C7A9D81-BAB2-4D7E-8FA7-CC818A0FC9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t="1456" r="32648" b="45359"/>
          <a:stretch/>
        </p:blipFill>
        <p:spPr>
          <a:xfrm>
            <a:off x="6645491" y="1190521"/>
            <a:ext cx="714332" cy="649459"/>
          </a:xfrm>
          <a:prstGeom prst="rect">
            <a:avLst/>
          </a:prstGeom>
        </p:spPr>
      </p:pic>
      <p:pic>
        <p:nvPicPr>
          <p:cNvPr id="30" name="Grafik 29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425724-4FD9-4305-A185-7EED5EE350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3" t="1005" r="-1672" b="45810"/>
          <a:stretch/>
        </p:blipFill>
        <p:spPr>
          <a:xfrm>
            <a:off x="7499029" y="21965"/>
            <a:ext cx="714332" cy="649459"/>
          </a:xfrm>
          <a:prstGeom prst="rect">
            <a:avLst/>
          </a:prstGeom>
        </p:spPr>
      </p:pic>
      <p:pic>
        <p:nvPicPr>
          <p:cNvPr id="31" name="Grafik 30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F6C319-C6B0-4F15-889E-83BADA8706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51708" r="-3312" b="-4893"/>
          <a:stretch/>
        </p:blipFill>
        <p:spPr>
          <a:xfrm>
            <a:off x="7569975" y="1319895"/>
            <a:ext cx="714332" cy="649459"/>
          </a:xfrm>
          <a:prstGeom prst="rect">
            <a:avLst/>
          </a:prstGeom>
        </p:spPr>
      </p:pic>
      <p:pic>
        <p:nvPicPr>
          <p:cNvPr id="32" name="Grafik 31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3BD642A5-BE63-4AC8-918F-858B1B414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9" t="52665" r="31502" b="-5850"/>
          <a:stretch/>
        </p:blipFill>
        <p:spPr>
          <a:xfrm>
            <a:off x="8447281" y="198594"/>
            <a:ext cx="714332" cy="649459"/>
          </a:xfrm>
          <a:prstGeom prst="rect">
            <a:avLst/>
          </a:prstGeom>
        </p:spPr>
      </p:pic>
      <p:pic>
        <p:nvPicPr>
          <p:cNvPr id="33" name="Grafik 32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F4324B9F-F09D-4FF3-A731-6779A4FC42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187" r="59122" b="-6372"/>
          <a:stretch/>
        </p:blipFill>
        <p:spPr>
          <a:xfrm>
            <a:off x="8395576" y="1206686"/>
            <a:ext cx="714332" cy="64945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F2E96D7-7401-433E-A2D1-319AB39E5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31" y="2214778"/>
            <a:ext cx="440937" cy="39295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E6C086BD-EE7B-4B2F-A1BE-52E764C8900A}"/>
              </a:ext>
            </a:extLst>
          </p:cNvPr>
          <p:cNvSpPr txBox="1"/>
          <p:nvPr/>
        </p:nvSpPr>
        <p:spPr>
          <a:xfrm>
            <a:off x="2611190" y="3034432"/>
            <a:ext cx="3157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Zweistufiges </a:t>
            </a:r>
            <a:r>
              <a:rPr lang="de-DE" altLang="de-DE" sz="1400"/>
              <a:t>Zertifizierungsverfahren (optional)</a:t>
            </a:r>
          </a:p>
        </p:txBody>
      </p:sp>
    </p:spTree>
    <p:extLst>
      <p:ext uri="{BB962C8B-B14F-4D97-AF65-F5344CB8AC3E}">
        <p14:creationId xmlns:p14="http://schemas.microsoft.com/office/powerpoint/2010/main" val="1788157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/>
              <a:t>Potentialorientiertes QM-Verständnis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1F8638D-1627-4E4A-B460-1B3C7FCBE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43807" r="5575" b="31115"/>
          <a:stretch/>
        </p:blipFill>
        <p:spPr>
          <a:xfrm>
            <a:off x="3294529" y="1073701"/>
            <a:ext cx="5637864" cy="2588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6B70708-2A94-42E2-895F-C7E45C1EB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7"/>
          <a:stretch/>
        </p:blipFill>
        <p:spPr>
          <a:xfrm rot="20748696">
            <a:off x="539822" y="722454"/>
            <a:ext cx="2578346" cy="369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7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/>
              <a:t>Potentialorientiertes QM-Verständnis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D01F769-5B43-47B1-9204-7367781E2E5C}"/>
              </a:ext>
            </a:extLst>
          </p:cNvPr>
          <p:cNvSpPr txBox="1"/>
          <p:nvPr/>
        </p:nvSpPr>
        <p:spPr>
          <a:xfrm>
            <a:off x="229250" y="1253963"/>
            <a:ext cx="3157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2000">
                <a:latin typeface="Segoe Script" panose="030B0504020000000003" pitchFamily="66" charset="0"/>
              </a:rPr>
              <a:t>Beteiligung ermöglichen</a:t>
            </a:r>
            <a:endParaRPr lang="de-DE" altLang="de-DE" sz="20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9B24A9-FD23-48FE-A1EF-4D558ACB4ECD}"/>
              </a:ext>
            </a:extLst>
          </p:cNvPr>
          <p:cNvSpPr txBox="1"/>
          <p:nvPr/>
        </p:nvSpPr>
        <p:spPr>
          <a:xfrm>
            <a:off x="3065930" y="1296176"/>
            <a:ext cx="5848820" cy="1720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Fremdbestimmung erzeugt fast immer Widerstand.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Daher sollte der Grundsatz im Qualitätsmanagement sein: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u="none" strike="noStrike" baseline="30000">
                <a:solidFill>
                  <a:srgbClr val="009BDC"/>
                </a:solidFill>
                <a:latin typeface="Segoe Script" panose="030B0504020000000003" pitchFamily="66" charset="0"/>
              </a:rPr>
              <a:t>„Nicht für andere denken – sondern mit anderen denken“.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Das kostet anfänglich häufig mehr Zeit und bedeutet u. U. auch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den Verzicht auf zentrale Steuerung,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zahlt sich langfristig aber aus. </a:t>
            </a:r>
          </a:p>
        </p:txBody>
      </p:sp>
      <p:pic>
        <p:nvPicPr>
          <p:cNvPr id="5" name="Grafik 4" descr="Ein Bild, das Text, süß, Handschuhe, Zahnrad enthält.&#10;&#10;Automatisch generierte Beschreibung">
            <a:extLst>
              <a:ext uri="{FF2B5EF4-FFF2-40B4-BE49-F238E27FC236}">
                <a16:creationId xmlns:a16="http://schemas.microsoft.com/office/drawing/2014/main" id="{F98B4C52-B03B-4331-9BCD-80E9F34BF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125">
            <a:off x="456218" y="2420437"/>
            <a:ext cx="2199724" cy="1933823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19E611-0783-4CF1-961D-0C5803BE8C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01" y="2610782"/>
            <a:ext cx="1673169" cy="17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2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/>
              <a:t>Sahnehäubchen oder Salz in der Suppe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" name="Grafik 4" descr="Ein Bild, das Spieler enthält.&#10;&#10;Automatisch generierte Beschreibung">
            <a:extLst>
              <a:ext uri="{FF2B5EF4-FFF2-40B4-BE49-F238E27FC236}">
                <a16:creationId xmlns:a16="http://schemas.microsoft.com/office/drawing/2014/main" id="{6CE7069F-1A84-467D-A8B3-FD4FD7981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73" y="289825"/>
            <a:ext cx="2088027" cy="16790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82DDDA9-4226-4F37-A62B-0625BE729725}"/>
              </a:ext>
            </a:extLst>
          </p:cNvPr>
          <p:cNvSpPr txBox="1"/>
          <p:nvPr/>
        </p:nvSpPr>
        <p:spPr>
          <a:xfrm>
            <a:off x="229250" y="1006993"/>
            <a:ext cx="4719916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e-DE" sz="2000" i="0" u="none" strike="noStrike" baseline="30000">
                <a:solidFill>
                  <a:srgbClr val="009BDC"/>
                </a:solidFill>
                <a:latin typeface="Segoe Print" panose="02000600000000000000" pitchFamily="2" charset="0"/>
              </a:rPr>
              <a:t>Was macht unser QM-System schmackhaft und ... </a:t>
            </a:r>
            <a:br>
              <a:rPr lang="de-DE" sz="2000" i="0" u="none" strike="noStrike" baseline="30000">
                <a:solidFill>
                  <a:srgbClr val="009BDC"/>
                </a:solidFill>
                <a:latin typeface="Segoe Print" panose="02000600000000000000" pitchFamily="2" charset="0"/>
              </a:rPr>
            </a:br>
            <a:r>
              <a:rPr lang="de-DE" sz="2000" i="0" u="none" strike="noStrike" baseline="30000">
                <a:solidFill>
                  <a:srgbClr val="009BDC"/>
                </a:solidFill>
                <a:latin typeface="Segoe Print" panose="02000600000000000000" pitchFamily="2" charset="0"/>
              </a:rPr>
              <a:t>ginge es noch leckerer?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9397837-8816-4EF9-A78A-443DBE3F9034}"/>
              </a:ext>
            </a:extLst>
          </p:cNvPr>
          <p:cNvSpPr txBox="1"/>
          <p:nvPr/>
        </p:nvSpPr>
        <p:spPr>
          <a:xfrm>
            <a:off x="87407" y="2359024"/>
            <a:ext cx="3536575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2800" b="0" i="0" u="none" strike="noStrike" baseline="30000">
                <a:solidFill>
                  <a:srgbClr val="602670"/>
                </a:solidFill>
                <a:latin typeface="Segoe Print" panose="02000600000000000000" pitchFamily="2" charset="0"/>
              </a:rPr>
              <a:t>Grundsätzliche Bedeutung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38D97ED-3F13-4831-AA37-48E21E9C6F4B}"/>
              </a:ext>
            </a:extLst>
          </p:cNvPr>
          <p:cNvSpPr txBox="1"/>
          <p:nvPr/>
        </p:nvSpPr>
        <p:spPr>
          <a:xfrm>
            <a:off x="4442333" y="2373499"/>
            <a:ext cx="4719916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2800" b="0" i="0" u="none" strike="noStrike" baseline="30000">
                <a:solidFill>
                  <a:srgbClr val="602670"/>
                </a:solidFill>
                <a:latin typeface="Segoe Print" panose="02000600000000000000" pitchFamily="2" charset="0"/>
              </a:rPr>
              <a:t>Interne  Berücksichtigung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1FF4085-131E-4707-8C52-79F3937953DD}"/>
              </a:ext>
            </a:extLst>
          </p:cNvPr>
          <p:cNvSpPr txBox="1"/>
          <p:nvPr/>
        </p:nvSpPr>
        <p:spPr>
          <a:xfrm>
            <a:off x="184364" y="2794321"/>
            <a:ext cx="1236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Nettes </a:t>
            </a:r>
            <a:b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Sahnehäubchen, </a:t>
            </a:r>
            <a:b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aber verzichtbar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3B1391F-4C95-49A4-8C6A-7F342193A0D2}"/>
              </a:ext>
            </a:extLst>
          </p:cNvPr>
          <p:cNvSpPr txBox="1"/>
          <p:nvPr/>
        </p:nvSpPr>
        <p:spPr>
          <a:xfrm>
            <a:off x="2359959" y="2850747"/>
            <a:ext cx="1190063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0"/>
            <a: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Essentiell, </a:t>
            </a:r>
            <a:b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ohne geht nicht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7787C49-3F7F-4BCA-A7FC-8B7F971B1C4D}"/>
              </a:ext>
            </a:extLst>
          </p:cNvPr>
          <p:cNvSpPr txBox="1"/>
          <p:nvPr/>
        </p:nvSpPr>
        <p:spPr>
          <a:xfrm>
            <a:off x="4969559" y="2862565"/>
            <a:ext cx="939115" cy="23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ein </a:t>
            </a:r>
            <a:r>
              <a:rPr lang="de-DE" sz="1400" b="0" i="1" u="none" strike="noStrike" baseline="30000" err="1">
                <a:solidFill>
                  <a:srgbClr val="000000"/>
                </a:solidFill>
                <a:latin typeface="Arial" panose="020B0604020202020204" pitchFamily="34" charset="0"/>
              </a:rPr>
              <a:t>bißchen</a:t>
            </a:r>
            <a:endParaRPr lang="de-DE" sz="1400" b="0" i="1" u="none" strike="noStrike" baseline="30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B5AE32B-9FF8-4BD4-BDEC-E28ACA44610D}"/>
              </a:ext>
            </a:extLst>
          </p:cNvPr>
          <p:cNvSpPr txBox="1"/>
          <p:nvPr/>
        </p:nvSpPr>
        <p:spPr>
          <a:xfrm>
            <a:off x="7587547" y="2867310"/>
            <a:ext cx="1075764" cy="23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0"/>
            <a:r>
              <a:rPr lang="de-DE" sz="1400" b="0" i="1" u="none" strike="noStrike" baseline="30000">
                <a:solidFill>
                  <a:srgbClr val="000000"/>
                </a:solidFill>
                <a:latin typeface="Arial" panose="020B0604020202020204" pitchFamily="34" charset="0"/>
              </a:rPr>
              <a:t>ausgezeichnet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D0C709E-C023-44A3-83D2-DD09C8466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39" y="3700279"/>
            <a:ext cx="3881361" cy="40682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6E9265A-9E4B-4AA8-B781-499780254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0" y="3587944"/>
            <a:ext cx="3335262" cy="6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64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A73C1052-23D1-41AB-89B1-3FBB6DC49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4920" y="4706734"/>
            <a:ext cx="289676" cy="289676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0E0159-5F3E-4653-A9DF-9425E2E65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9" y="2724408"/>
            <a:ext cx="2029701" cy="1982326"/>
          </a:xfrm>
          <a:prstGeom prst="rect">
            <a:avLst/>
          </a:prstGeom>
        </p:spPr>
      </p:pic>
      <p:pic>
        <p:nvPicPr>
          <p:cNvPr id="10" name="Grafik 9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B3B477ED-F681-4F70-93AC-B18CC9260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33" y="3992914"/>
            <a:ext cx="664301" cy="7138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B6C17DF-685F-47A1-A6C4-60FF49F28A9A}"/>
              </a:ext>
            </a:extLst>
          </p:cNvPr>
          <p:cNvSpPr txBox="1">
            <a:spLocks/>
          </p:cNvSpPr>
          <p:nvPr/>
        </p:nvSpPr>
        <p:spPr>
          <a:xfrm>
            <a:off x="206375" y="1363727"/>
            <a:ext cx="4365625" cy="12080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Segoe Script" panose="030B0504020000000003" pitchFamily="66" charset="0"/>
              </a:rPr>
              <a:t>Wir </a:t>
            </a:r>
            <a:br>
              <a:rPr lang="de-DE" sz="2000" dirty="0">
                <a:latin typeface="Segoe Script" panose="030B0504020000000003" pitchFamily="66" charset="0"/>
              </a:rPr>
            </a:br>
            <a:r>
              <a:rPr lang="de-DE" sz="2000" dirty="0">
                <a:latin typeface="Segoe Script" panose="030B0504020000000003" pitchFamily="66" charset="0"/>
              </a:rPr>
              <a:t>wünschen </a:t>
            </a:r>
            <a:br>
              <a:rPr lang="de-DE" sz="2000" dirty="0">
                <a:latin typeface="Segoe Script" panose="030B0504020000000003" pitchFamily="66" charset="0"/>
              </a:rPr>
            </a:br>
            <a:r>
              <a:rPr lang="de-DE" sz="2000" dirty="0">
                <a:latin typeface="Segoe Script" panose="030B0504020000000003" pitchFamily="66" charset="0"/>
              </a:rPr>
              <a:t>gutes </a:t>
            </a:r>
            <a:br>
              <a:rPr lang="de-DE" sz="2000" dirty="0">
                <a:latin typeface="Segoe Script" panose="030B0504020000000003" pitchFamily="66" charset="0"/>
              </a:rPr>
            </a:br>
            <a:r>
              <a:rPr lang="de-DE" sz="2000" dirty="0">
                <a:latin typeface="Segoe Script" panose="030B0504020000000003" pitchFamily="66" charset="0"/>
              </a:rPr>
              <a:t>gelingen!</a:t>
            </a: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839387EE-2A27-F21B-AA16-55C0DE300DFF}"/>
              </a:ext>
            </a:extLst>
          </p:cNvPr>
          <p:cNvSpPr txBox="1"/>
          <p:nvPr/>
        </p:nvSpPr>
        <p:spPr>
          <a:xfrm>
            <a:off x="2602100" y="2801940"/>
            <a:ext cx="6182820" cy="2488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ts val="1300"/>
              </a:lnSpc>
            </a:pPr>
            <a:r>
              <a:rPr lang="de-DE" sz="1200" b="1" spc="-5" dirty="0">
                <a:solidFill>
                  <a:srgbClr val="FFFFFF"/>
                </a:solidFill>
                <a:latin typeface="Arial"/>
                <a:cs typeface="Arial"/>
              </a:rPr>
              <a:t>Institut für Qualitätsentwicklung und Gütesiegel in Kirche und Diakonie</a:t>
            </a: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r>
              <a:rPr lang="de-DE" sz="1000" b="1" spc="-5" dirty="0">
                <a:solidFill>
                  <a:srgbClr val="FFFFFF"/>
                </a:solidFill>
                <a:latin typeface="Arial"/>
                <a:cs typeface="Arial"/>
              </a:rPr>
              <a:t>Leitung: </a:t>
            </a: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Annette Klede</a:t>
            </a:r>
          </a:p>
          <a:p>
            <a:pPr marR="5080">
              <a:lnSpc>
                <a:spcPts val="1300"/>
              </a:lnSpc>
            </a:pPr>
            <a:r>
              <a:rPr lang="de-DE" sz="1000" b="1" spc="-5" dirty="0">
                <a:solidFill>
                  <a:srgbClr val="FFFFFF"/>
                </a:solidFill>
                <a:latin typeface="Arial"/>
                <a:cs typeface="Arial"/>
              </a:rPr>
              <a:t>Organisation: </a:t>
            </a: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Melanie Jantke</a:t>
            </a: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Caroline-Michaelis-Str.1, 10115 Berlin  </a:t>
            </a:r>
          </a:p>
          <a:p>
            <a:pPr marR="5080">
              <a:lnSpc>
                <a:spcPts val="1300"/>
              </a:lnSpc>
            </a:pPr>
            <a:endParaRPr lang="de-DE" sz="10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Telefon +49 30 65211-1665</a:t>
            </a: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Fax      +49 30 65211-3656</a:t>
            </a: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Mobil    +49 173 2549652</a:t>
            </a: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chemeClr val="bg1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iqg@diakonie.de</a:t>
            </a:r>
            <a:r>
              <a:rPr lang="de-DE" sz="1000" spc="-5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de-DE" sz="1000" spc="-5" dirty="0">
                <a:solidFill>
                  <a:schemeClr val="bg1"/>
                </a:solidFill>
                <a:latin typeface="Arial"/>
                <a:cs typeface="Arial"/>
                <a:hlinkClick r:id="rId8"/>
              </a:rPr>
              <a:t>www.diakonie-iqg.de</a:t>
            </a:r>
            <a:endParaRPr lang="de-DE" sz="1000" spc="-5" dirty="0">
              <a:solidFill>
                <a:schemeClr val="bg1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chemeClr val="bg1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r>
              <a:rPr lang="de-DE" sz="1000" b="1" spc="-5" dirty="0">
                <a:solidFill>
                  <a:srgbClr val="FFFFFF"/>
                </a:solidFill>
                <a:latin typeface="Arial"/>
                <a:cs typeface="Arial"/>
              </a:rPr>
              <a:t>Präsentations- und Workshopgestaltung: </a:t>
            </a: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Elisabeth Trubel; www.elisabeth-trubel.de</a:t>
            </a: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46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9981CB0C-1AE6-450A-84C8-E7CDA9EF8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1013833"/>
            <a:ext cx="2282520" cy="1286750"/>
          </a:xfrm>
          <a:prstGeom prst="rect">
            <a:avLst/>
          </a:prstGeom>
        </p:spPr>
      </p:pic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CD2A109-BA3B-4C14-85E6-9DE0BE9B8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89" y="1013833"/>
            <a:ext cx="2136809" cy="128080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28326BF-58D2-47B8-B5CB-2C7D3C789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93" y="1049541"/>
            <a:ext cx="2319851" cy="1280802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690F1C7-D6D0-480A-990E-B90C7EEE3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90" y="598886"/>
            <a:ext cx="2667488" cy="2110696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624EBB0-E71C-4A90-A64C-D589E12E7806}"/>
              </a:ext>
            </a:extLst>
          </p:cNvPr>
          <p:cNvSpPr/>
          <p:nvPr/>
        </p:nvSpPr>
        <p:spPr>
          <a:xfrm>
            <a:off x="87406" y="1013833"/>
            <a:ext cx="2130587" cy="1280802"/>
          </a:xfrm>
          <a:prstGeom prst="roundRect">
            <a:avLst/>
          </a:prstGeom>
          <a:solidFill>
            <a:srgbClr val="784988"/>
          </a:solidFill>
          <a:ln>
            <a:solidFill>
              <a:srgbClr val="7849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3282023" cy="450655"/>
          </a:xfrm>
        </p:spPr>
        <p:txBody>
          <a:bodyPr/>
          <a:lstStyle/>
          <a:p>
            <a:r>
              <a:rPr lang="de-DE"/>
              <a:t>Zielsetzung und Nutzen</a:t>
            </a:r>
          </a:p>
        </p:txBody>
      </p:sp>
      <p:pic>
        <p:nvPicPr>
          <p:cNvPr id="11" name="Grafik 10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0BB4C4-C7BD-4E53-9683-DC4DB9AB7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85" y="598886"/>
            <a:ext cx="2667488" cy="2110696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26B70A1-A000-4DE6-89AF-5297515EF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49" y="598886"/>
            <a:ext cx="2667488" cy="2110696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26F19A-C681-46CE-AF1D-184D5AF82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80" y="609747"/>
            <a:ext cx="2667488" cy="211069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78EC1A6-91E3-4102-B242-BAD0D79B50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6" y="1117850"/>
            <a:ext cx="1915920" cy="107276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19B841F-A7D3-494E-9B41-88212BD262E6}"/>
              </a:ext>
            </a:extLst>
          </p:cNvPr>
          <p:cNvSpPr txBox="1"/>
          <p:nvPr/>
        </p:nvSpPr>
        <p:spPr>
          <a:xfrm>
            <a:off x="72720" y="3235836"/>
            <a:ext cx="21599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>
                <a:latin typeface="Segoe Script" panose="030B0504020000000003" pitchFamily="66" charset="0"/>
              </a:rPr>
              <a:t>Arbeitsfeld-übergreifende</a:t>
            </a:r>
            <a:r>
              <a:rPr lang="de-DE"/>
              <a:t> </a:t>
            </a:r>
            <a:br>
              <a:rPr lang="de-DE"/>
            </a:br>
            <a:r>
              <a:rPr lang="de-DE"/>
              <a:t>Qualitätskriterien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003DAA6-9B9F-4794-99CB-46698A46D4A2}"/>
              </a:ext>
            </a:extLst>
          </p:cNvPr>
          <p:cNvSpPr txBox="1"/>
          <p:nvPr/>
        </p:nvSpPr>
        <p:spPr>
          <a:xfrm>
            <a:off x="2340064" y="3288950"/>
            <a:ext cx="22319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zur Schaffung passender </a:t>
            </a:r>
            <a:r>
              <a:rPr lang="de-DE">
                <a:latin typeface="Segoe Script" panose="030B0504020000000003" pitchFamily="66" charset="0"/>
              </a:rPr>
              <a:t>Rahmenbedingungen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126391B-2352-4D85-8914-62F9A7AC5D23}"/>
              </a:ext>
            </a:extLst>
          </p:cNvPr>
          <p:cNvSpPr txBox="1"/>
          <p:nvPr/>
        </p:nvSpPr>
        <p:spPr>
          <a:xfrm>
            <a:off x="4679386" y="3260472"/>
            <a:ext cx="215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für gelingende </a:t>
            </a:r>
            <a:r>
              <a:rPr lang="de-DE">
                <a:latin typeface="Segoe Script" panose="030B0504020000000003" pitchFamily="66" charset="0"/>
              </a:rPr>
              <a:t>Führungsprozesse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4672B2D-F5F8-490B-82D6-40B1AEB88078}"/>
              </a:ext>
            </a:extLst>
          </p:cNvPr>
          <p:cNvSpPr txBox="1"/>
          <p:nvPr/>
        </p:nvSpPr>
        <p:spPr>
          <a:xfrm>
            <a:off x="7147191" y="3081200"/>
            <a:ext cx="183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für </a:t>
            </a:r>
            <a:r>
              <a:rPr lang="de-DE">
                <a:latin typeface="Segoe Script" panose="030B0504020000000003" pitchFamily="66" charset="0"/>
              </a:rPr>
              <a:t>nachhaltigen </a:t>
            </a:r>
            <a:r>
              <a:rPr lang="de-DE"/>
              <a:t>Erfolg und </a:t>
            </a:r>
            <a:r>
              <a:rPr lang="de-DE">
                <a:latin typeface="Segoe Script" panose="030B0504020000000003" pitchFamily="66" charset="0"/>
              </a:rPr>
              <a:t>zufriedene </a:t>
            </a:r>
            <a:r>
              <a:rPr lang="de-DE"/>
              <a:t>Mitarbeiter.</a:t>
            </a:r>
          </a:p>
        </p:txBody>
      </p:sp>
    </p:spTree>
    <p:extLst>
      <p:ext uri="{BB962C8B-B14F-4D97-AF65-F5344CB8AC3E}">
        <p14:creationId xmlns:p14="http://schemas.microsoft.com/office/powerpoint/2010/main" val="423149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/>
      <p:bldP spid="18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3282023" cy="450655"/>
          </a:xfrm>
        </p:spPr>
        <p:txBody>
          <a:bodyPr/>
          <a:lstStyle/>
          <a:p>
            <a:r>
              <a:rPr lang="de-DE"/>
              <a:t>Zielsetzung und Nutzen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7" name="Grafik 6" descr="Ein Bild, das Strichzeichnung enthält.&#10;&#10;Automatisch generierte Beschreibung">
            <a:extLst>
              <a:ext uri="{FF2B5EF4-FFF2-40B4-BE49-F238E27FC236}">
                <a16:creationId xmlns:a16="http://schemas.microsoft.com/office/drawing/2014/main" id="{9E213EB4-4BC1-4578-B152-4C4051311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99" y="1357009"/>
            <a:ext cx="2640740" cy="2429481"/>
          </a:xfrm>
          <a:prstGeom prst="rect">
            <a:avLst/>
          </a:prstGeom>
        </p:spPr>
      </p:pic>
      <p:pic>
        <p:nvPicPr>
          <p:cNvPr id="28" name="Grafik 2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9A2BA934-3A3A-4A4A-96DC-FE146974F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67" y="2915792"/>
            <a:ext cx="1047474" cy="112555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73527C96-9AE0-4358-9D83-CF582FBB4CA0}"/>
              </a:ext>
            </a:extLst>
          </p:cNvPr>
          <p:cNvSpPr txBox="1"/>
          <p:nvPr/>
        </p:nvSpPr>
        <p:spPr>
          <a:xfrm>
            <a:off x="1258018" y="1959300"/>
            <a:ext cx="1736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Transparenz </a:t>
            </a:r>
            <a:r>
              <a:rPr lang="de-DE" altLang="de-DE" sz="1400"/>
              <a:t>und </a:t>
            </a:r>
            <a:r>
              <a:rPr lang="de-DE" altLang="de-DE" sz="1400">
                <a:latin typeface="Segoe Script" panose="030B0504020000000003" pitchFamily="66" charset="0"/>
              </a:rPr>
              <a:t>Klarheit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9A8C8EF-70BC-4F81-A804-05FDAD6FC349}"/>
              </a:ext>
            </a:extLst>
          </p:cNvPr>
          <p:cNvSpPr txBox="1"/>
          <p:nvPr/>
        </p:nvSpPr>
        <p:spPr>
          <a:xfrm>
            <a:off x="4143817" y="481441"/>
            <a:ext cx="3375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/>
              <a:t>Handlungs</a:t>
            </a:r>
            <a:r>
              <a:rPr lang="de-DE" altLang="de-DE" sz="1400">
                <a:latin typeface="Segoe Script" panose="030B0504020000000003" pitchFamily="66" charset="0"/>
              </a:rPr>
              <a:t>sicherheit</a:t>
            </a:r>
            <a:r>
              <a:rPr lang="de-DE" altLang="de-DE" sz="1400"/>
              <a:t> und Handlungs</a:t>
            </a:r>
            <a:r>
              <a:rPr lang="de-DE" altLang="de-DE" sz="1400">
                <a:latin typeface="Segoe Script" panose="030B0504020000000003" pitchFamily="66" charset="0"/>
              </a:rPr>
              <a:t>freiheit</a:t>
            </a:r>
            <a:r>
              <a:rPr lang="de-DE" altLang="de-DE" sz="1400"/>
              <a:t> im passenden Umfang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C588ADB-D4D0-41A7-BD0F-61AEF4E3E3DA}"/>
              </a:ext>
            </a:extLst>
          </p:cNvPr>
          <p:cNvSpPr txBox="1"/>
          <p:nvPr/>
        </p:nvSpPr>
        <p:spPr>
          <a:xfrm>
            <a:off x="6752034" y="2127518"/>
            <a:ext cx="1782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Wirksamkeit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3F9AA4D-C8C5-4BCB-A859-0B1ED4D24A72}"/>
              </a:ext>
            </a:extLst>
          </p:cNvPr>
          <p:cNvSpPr txBox="1"/>
          <p:nvPr/>
        </p:nvSpPr>
        <p:spPr>
          <a:xfrm>
            <a:off x="372992" y="1004661"/>
            <a:ext cx="2723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de-DE" altLang="de-DE" sz="1400"/>
              <a:t>Wahrnehmbares </a:t>
            </a:r>
            <a:br>
              <a:rPr lang="de-DE" altLang="de-DE" sz="1400"/>
            </a:br>
            <a:r>
              <a:rPr lang="de-DE" altLang="de-DE" sz="1400">
                <a:latin typeface="Segoe Script" panose="030B0504020000000003" pitchFamily="66" charset="0"/>
              </a:rPr>
              <a:t>diakonisches Profil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F4C4B87-72BB-4F60-A6DF-29168001D3CD}"/>
              </a:ext>
            </a:extLst>
          </p:cNvPr>
          <p:cNvSpPr txBox="1"/>
          <p:nvPr/>
        </p:nvSpPr>
        <p:spPr>
          <a:xfrm>
            <a:off x="6621278" y="1326865"/>
            <a:ext cx="1815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Zielorientierung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529D3E1-B61C-403E-9BD6-4E958E23C78E}"/>
              </a:ext>
            </a:extLst>
          </p:cNvPr>
          <p:cNvSpPr txBox="1"/>
          <p:nvPr/>
        </p:nvSpPr>
        <p:spPr>
          <a:xfrm>
            <a:off x="206406" y="2819839"/>
            <a:ext cx="2640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Lernen</a:t>
            </a:r>
            <a:r>
              <a:rPr lang="de-DE" altLang="de-DE" sz="1400"/>
              <a:t> und </a:t>
            </a:r>
            <a:r>
              <a:rPr lang="de-DE" altLang="de-DE" sz="1400">
                <a:latin typeface="Segoe Script" panose="030B0504020000000003" pitchFamily="66" charset="0"/>
              </a:rPr>
              <a:t>Weiterentwicklung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BD264F3-89F4-4977-8E8B-73159CD651DB}"/>
              </a:ext>
            </a:extLst>
          </p:cNvPr>
          <p:cNvSpPr txBox="1"/>
          <p:nvPr/>
        </p:nvSpPr>
        <p:spPr>
          <a:xfrm>
            <a:off x="6374718" y="2819839"/>
            <a:ext cx="1808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>
                <a:latin typeface="Segoe Script" panose="030B0504020000000003" pitchFamily="66" charset="0"/>
              </a:rPr>
              <a:t>Reflexion</a:t>
            </a:r>
            <a:r>
              <a:rPr lang="de-DE" altLang="de-DE" sz="1400"/>
              <a:t>sräume und -instrumente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F3F7533-9B27-43DF-98BD-3CC4B1C904C5}"/>
              </a:ext>
            </a:extLst>
          </p:cNvPr>
          <p:cNvSpPr txBox="1"/>
          <p:nvPr/>
        </p:nvSpPr>
        <p:spPr>
          <a:xfrm>
            <a:off x="1901576" y="3844918"/>
            <a:ext cx="2177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anose="030B0504020000000003" pitchFamily="66" charset="0"/>
              </a:rPr>
              <a:t>Bündelung </a:t>
            </a:r>
            <a:br>
              <a:rPr lang="de-DE" altLang="de-DE" sz="140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anose="030B0504020000000003" pitchFamily="66" charset="0"/>
              </a:rPr>
            </a:br>
            <a:r>
              <a:rPr lang="de-DE" altLang="de-DE" sz="1400">
                <a:solidFill>
                  <a:schemeClr val="accent6">
                    <a:lumMod val="60000"/>
                    <a:lumOff val="40000"/>
                  </a:schemeClr>
                </a:solidFill>
              </a:rPr>
              <a:t>von QM-Initiativen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1295E4D-C104-42B0-993E-A6AA72EEABC9}"/>
              </a:ext>
            </a:extLst>
          </p:cNvPr>
          <p:cNvSpPr txBox="1"/>
          <p:nvPr/>
        </p:nvSpPr>
        <p:spPr>
          <a:xfrm>
            <a:off x="4878288" y="3671609"/>
            <a:ext cx="26407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de-DE" altLang="de-DE" sz="140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anose="030B0504020000000003" pitchFamily="66" charset="0"/>
              </a:rPr>
              <a:t>Stärkung</a:t>
            </a:r>
            <a:r>
              <a:rPr lang="de-DE" altLang="de-DE" sz="1400">
                <a:solidFill>
                  <a:schemeClr val="accent6">
                    <a:lumMod val="60000"/>
                    <a:lumOff val="40000"/>
                  </a:schemeClr>
                </a:solidFill>
              </a:rPr>
              <a:t> arbeitsfeldübergreifender </a:t>
            </a:r>
            <a:r>
              <a:rPr lang="de-DE" altLang="de-DE" sz="140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anose="030B0504020000000003" pitchFamily="66" charset="0"/>
              </a:rPr>
              <a:t>Führungsprozesse</a:t>
            </a:r>
          </a:p>
        </p:txBody>
      </p:sp>
    </p:spTree>
    <p:extLst>
      <p:ext uri="{BB962C8B-B14F-4D97-AF65-F5344CB8AC3E}">
        <p14:creationId xmlns:p14="http://schemas.microsoft.com/office/powerpoint/2010/main" val="319271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49021" cy="450655"/>
          </a:xfrm>
        </p:spPr>
        <p:txBody>
          <a:bodyPr>
            <a:normAutofit/>
          </a:bodyPr>
          <a:lstStyle/>
          <a:p>
            <a:r>
              <a:rPr lang="de-DE"/>
              <a:t>Zielgruppen des neuen Bundesrahmenhandbuches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4EFCB95-48FD-4225-945A-A69113C777E7}"/>
              </a:ext>
            </a:extLst>
          </p:cNvPr>
          <p:cNvSpPr txBox="1"/>
          <p:nvPr/>
        </p:nvSpPr>
        <p:spPr>
          <a:xfrm>
            <a:off x="511968" y="3256473"/>
            <a:ext cx="2596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/>
              <a:t>Große Organisationen </a:t>
            </a:r>
            <a:br>
              <a:rPr lang="de-DE" sz="1400"/>
            </a:br>
            <a:r>
              <a:rPr lang="de-DE" sz="1400"/>
              <a:t>Unternehmen/</a:t>
            </a:r>
            <a:br>
              <a:rPr lang="de-DE" sz="1400"/>
            </a:br>
            <a:r>
              <a:rPr lang="de-DE" sz="1400"/>
              <a:t>Diakonische Werke </a:t>
            </a:r>
            <a:br>
              <a:rPr lang="de-DE" sz="1400"/>
            </a:br>
            <a:r>
              <a:rPr lang="de-DE" sz="1400"/>
              <a:t>mit z.B. über 1000 MA</a:t>
            </a:r>
          </a:p>
        </p:txBody>
      </p:sp>
      <p:pic>
        <p:nvPicPr>
          <p:cNvPr id="13" name="Grafik 12" descr="Ein Bild, das Gebäude, Licht, hoch, Stadt enthält.&#10;&#10;Automatisch generierte Beschreibung">
            <a:extLst>
              <a:ext uri="{FF2B5EF4-FFF2-40B4-BE49-F238E27FC236}">
                <a16:creationId xmlns:a16="http://schemas.microsoft.com/office/drawing/2014/main" id="{D12A0BC1-3856-4560-9633-42A9DC1DC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49"/>
          <a:stretch/>
        </p:blipFill>
        <p:spPr>
          <a:xfrm>
            <a:off x="803731" y="1253891"/>
            <a:ext cx="2250294" cy="17864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321D461-86CF-49CA-BD98-12F2DBFF8B6A}"/>
              </a:ext>
            </a:extLst>
          </p:cNvPr>
          <p:cNvSpPr txBox="1"/>
          <p:nvPr/>
        </p:nvSpPr>
        <p:spPr>
          <a:xfrm>
            <a:off x="6468459" y="2670689"/>
            <a:ext cx="237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/>
              <a:t>Kleine, </a:t>
            </a:r>
            <a:br>
              <a:rPr lang="de-DE" sz="1400"/>
            </a:br>
            <a:r>
              <a:rPr lang="de-DE" sz="1400"/>
              <a:t>solitäre Einrichtungen</a:t>
            </a:r>
          </a:p>
        </p:txBody>
      </p:sp>
      <p:pic>
        <p:nvPicPr>
          <p:cNvPr id="15" name="Grafik 14" descr="Ein Bild, das Gebäude, Licht, hoch, Stadt enthält.&#10;&#10;Automatisch generierte Beschreibung">
            <a:extLst>
              <a:ext uri="{FF2B5EF4-FFF2-40B4-BE49-F238E27FC236}">
                <a16:creationId xmlns:a16="http://schemas.microsoft.com/office/drawing/2014/main" id="{74C451D5-BBFF-497B-A035-88BA426A6B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2" t="77035"/>
          <a:stretch/>
        </p:blipFill>
        <p:spPr>
          <a:xfrm>
            <a:off x="7141989" y="1901949"/>
            <a:ext cx="810089" cy="45292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B1ACAF9-F6A4-47E7-83A1-5F120B1EB5A7}"/>
              </a:ext>
            </a:extLst>
          </p:cNvPr>
          <p:cNvSpPr txBox="1"/>
          <p:nvPr/>
        </p:nvSpPr>
        <p:spPr>
          <a:xfrm>
            <a:off x="3713673" y="3967129"/>
            <a:ext cx="237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/>
              <a:t>Bundes-/Landes- und Fachverbände</a:t>
            </a:r>
          </a:p>
        </p:txBody>
      </p:sp>
      <p:pic>
        <p:nvPicPr>
          <p:cNvPr id="17" name="Grafik 16" descr="Ein Bild, das Gebäude, Licht, hoch, Stadt enthält.&#10;&#10;Automatisch generierte Beschreibung">
            <a:extLst>
              <a:ext uri="{FF2B5EF4-FFF2-40B4-BE49-F238E27FC236}">
                <a16:creationId xmlns:a16="http://schemas.microsoft.com/office/drawing/2014/main" id="{9D0291FE-F6DD-41A3-9E34-AC813C996B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2" t="40948" r="25202" b="-639"/>
          <a:stretch/>
        </p:blipFill>
        <p:spPr>
          <a:xfrm>
            <a:off x="4176991" y="1621907"/>
            <a:ext cx="1445669" cy="105044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7A10B54-F28E-4A09-9D15-0FCAD49250AF}"/>
              </a:ext>
            </a:extLst>
          </p:cNvPr>
          <p:cNvSpPr txBox="1"/>
          <p:nvPr/>
        </p:nvSpPr>
        <p:spPr>
          <a:xfrm>
            <a:off x="3745065" y="2982571"/>
            <a:ext cx="23723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/>
              <a:t>Mittlere/Kleinere</a:t>
            </a:r>
            <a:br>
              <a:rPr lang="de-DE" sz="1400"/>
            </a:br>
            <a:r>
              <a:rPr lang="de-DE" sz="1400"/>
              <a:t>Soziale Unternehmen/</a:t>
            </a:r>
            <a:br>
              <a:rPr lang="de-DE" sz="1400"/>
            </a:br>
            <a:r>
              <a:rPr lang="de-DE" sz="1400"/>
              <a:t>Diakonische Werke</a:t>
            </a:r>
          </a:p>
        </p:txBody>
      </p:sp>
    </p:spTree>
    <p:extLst>
      <p:ext uri="{BB962C8B-B14F-4D97-AF65-F5344CB8AC3E}">
        <p14:creationId xmlns:p14="http://schemas.microsoft.com/office/powerpoint/2010/main" val="25867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6B687ED-2811-4614-8949-42FF3577E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3" y="1"/>
            <a:ext cx="9144000" cy="4749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1" y="663549"/>
            <a:ext cx="8701200" cy="2086725"/>
          </a:xfrm>
        </p:spPr>
        <p:txBody>
          <a:bodyPr/>
          <a:lstStyle/>
          <a:p>
            <a:r>
              <a:rPr lang="de-DE" sz="4400"/>
              <a:t>2. Aufbau und Besonderheiten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58E1512C-3C91-4974-978D-0CA07314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CA15A90-92A3-4777-9C68-E3D954AC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7337">
            <a:off x="3850623" y="2403122"/>
            <a:ext cx="1584933" cy="1703078"/>
          </a:xfrm>
          <a:prstGeom prst="rect">
            <a:avLst/>
          </a:prstGeom>
          <a:effectLst>
            <a:glow rad="1905000">
              <a:schemeClr val="bg1">
                <a:alpha val="60000"/>
              </a:schemeClr>
            </a:glow>
          </a:effectLst>
        </p:spPr>
      </p:pic>
      <p:pic>
        <p:nvPicPr>
          <p:cNvPr id="13" name="Grafik 12" descr="Ein Bild, das Spieler enthält.&#10;&#10;Automatisch generierte Beschreibung">
            <a:extLst>
              <a:ext uri="{FF2B5EF4-FFF2-40B4-BE49-F238E27FC236}">
                <a16:creationId xmlns:a16="http://schemas.microsoft.com/office/drawing/2014/main" id="{07D94587-7BFF-45D5-8885-563469920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7704">
            <a:off x="7661764" y="3382576"/>
            <a:ext cx="1096426" cy="1390675"/>
          </a:xfrm>
          <a:prstGeom prst="rect">
            <a:avLst/>
          </a:prstGeom>
        </p:spPr>
      </p:pic>
      <p:pic>
        <p:nvPicPr>
          <p:cNvPr id="14" name="Grafik 13" descr="Ein Bild, das Spieler enthält.&#10;&#10;Automatisch generierte Beschreibung">
            <a:extLst>
              <a:ext uri="{FF2B5EF4-FFF2-40B4-BE49-F238E27FC236}">
                <a16:creationId xmlns:a16="http://schemas.microsoft.com/office/drawing/2014/main" id="{DE733C49-E7BF-45B3-8317-6C0F5DAA3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9013" flipV="1">
            <a:off x="543905" y="3319970"/>
            <a:ext cx="1171242" cy="1515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3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/>
              <a:t>Grundsätzliche Bestandteile der Diakonie-Siegel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32" name="Grafik 3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F7A035-D2F4-4D47-B490-D76E6B54DB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8" t="31370" r="5829" b="30527"/>
          <a:stretch/>
        </p:blipFill>
        <p:spPr>
          <a:xfrm rot="747741">
            <a:off x="5212255" y="915801"/>
            <a:ext cx="1503480" cy="1801293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488B1BB-B3CB-422B-854A-9F4589A62DB4}"/>
              </a:ext>
            </a:extLst>
          </p:cNvPr>
          <p:cNvGrpSpPr/>
          <p:nvPr/>
        </p:nvGrpSpPr>
        <p:grpSpPr>
          <a:xfrm>
            <a:off x="1759357" y="1036086"/>
            <a:ext cx="1438241" cy="1660335"/>
            <a:chOff x="2723571" y="1690894"/>
            <a:chExt cx="2090162" cy="2412926"/>
          </a:xfrm>
        </p:grpSpPr>
        <p:pic>
          <p:nvPicPr>
            <p:cNvPr id="34" name="Grafik 33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33CAB19C-E875-4FFE-AE89-F3887F39B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80" b="64633"/>
            <a:stretch/>
          </p:blipFill>
          <p:spPr>
            <a:xfrm>
              <a:off x="2723571" y="1690894"/>
              <a:ext cx="2090162" cy="241292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50B566F8-B330-48BE-92D5-9BAFA0BD9243}"/>
                </a:ext>
              </a:extLst>
            </p:cNvPr>
            <p:cNvSpPr/>
            <p:nvPr/>
          </p:nvSpPr>
          <p:spPr>
            <a:xfrm>
              <a:off x="2748966" y="2366093"/>
              <a:ext cx="1927604" cy="119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  <a:buSzPct val="80000"/>
                <a:defRPr/>
              </a:pPr>
              <a:r>
                <a:rPr lang="de-DE" altLang="de-DE" sz="1400">
                  <a:ea typeface="Calibri" pitchFamily="34" charset="0"/>
                  <a:cs typeface="Arial" charset="0"/>
                </a:rPr>
                <a:t>Kirchlich-</a:t>
              </a:r>
              <a:br>
                <a:rPr lang="de-DE" altLang="de-DE" sz="1400">
                  <a:ea typeface="Calibri" pitchFamily="34" charset="0"/>
                  <a:cs typeface="Arial" charset="0"/>
                </a:rPr>
              </a:br>
              <a:r>
                <a:rPr lang="de-DE" altLang="de-DE" sz="1400">
                  <a:ea typeface="Calibri" pitchFamily="34" charset="0"/>
                  <a:cs typeface="Arial" charset="0"/>
                </a:rPr>
                <a:t>Diakonisches </a:t>
              </a:r>
              <a:br>
                <a:rPr lang="de-DE" altLang="de-DE" sz="1400">
                  <a:ea typeface="Calibri" pitchFamily="34" charset="0"/>
                  <a:cs typeface="Arial" charset="0"/>
                </a:rPr>
              </a:br>
              <a:r>
                <a:rPr lang="de-DE" altLang="de-DE" sz="1400">
                  <a:ea typeface="Calibri" pitchFamily="34" charset="0"/>
                  <a:cs typeface="Arial" charset="0"/>
                </a:rPr>
                <a:t>Profil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1929767-C7FE-47DC-902A-9DA6B7D1EC65}"/>
              </a:ext>
            </a:extLst>
          </p:cNvPr>
          <p:cNvGrpSpPr/>
          <p:nvPr/>
        </p:nvGrpSpPr>
        <p:grpSpPr>
          <a:xfrm>
            <a:off x="3004339" y="941491"/>
            <a:ext cx="2121859" cy="1290658"/>
            <a:chOff x="4053700" y="178322"/>
            <a:chExt cx="3083650" cy="1875685"/>
          </a:xfrm>
        </p:grpSpPr>
        <p:pic>
          <p:nvPicPr>
            <p:cNvPr id="37" name="Grafik 36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12F3C0C6-DC33-4406-BAC4-220F08D4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21" b="70999"/>
            <a:stretch/>
          </p:blipFill>
          <p:spPr>
            <a:xfrm rot="21366807">
              <a:off x="4053700" y="178322"/>
              <a:ext cx="3083650" cy="1875685"/>
            </a:xfrm>
            <a:prstGeom prst="rect">
              <a:avLst/>
            </a:prstGeom>
          </p:spPr>
        </p:pic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878D5E59-59D8-4331-BCB6-5A8CE24A0DD7}"/>
                </a:ext>
              </a:extLst>
            </p:cNvPr>
            <p:cNvSpPr/>
            <p:nvPr/>
          </p:nvSpPr>
          <p:spPr>
            <a:xfrm rot="21404563">
              <a:off x="4830515" y="448215"/>
              <a:ext cx="1741399" cy="833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  <a:buSzPct val="80000"/>
                <a:defRPr/>
              </a:pPr>
              <a:r>
                <a:rPr lang="de-DE" altLang="de-DE" sz="1400">
                  <a:ea typeface="Calibri" pitchFamily="34" charset="0"/>
                  <a:cs typeface="Arial" charset="0"/>
                </a:rPr>
                <a:t>Spezifika der </a:t>
              </a:r>
              <a:br>
                <a:rPr lang="de-DE" altLang="de-DE" sz="1400">
                  <a:ea typeface="Calibri" pitchFamily="34" charset="0"/>
                  <a:cs typeface="Arial" charset="0"/>
                </a:rPr>
              </a:br>
              <a:r>
                <a:rPr lang="de-DE" altLang="de-DE" sz="1400">
                  <a:ea typeface="Calibri" pitchFamily="34" charset="0"/>
                  <a:cs typeface="Arial" charset="0"/>
                </a:rPr>
                <a:t>Arbeitsfelder</a:t>
              </a:r>
            </a:p>
          </p:txBody>
        </p:sp>
      </p:grpSp>
      <p:sp>
        <p:nvSpPr>
          <p:cNvPr id="39" name="Rechteck 38">
            <a:extLst>
              <a:ext uri="{FF2B5EF4-FFF2-40B4-BE49-F238E27FC236}">
                <a16:creationId xmlns:a16="http://schemas.microsoft.com/office/drawing/2014/main" id="{A81B6D60-C551-4E64-8960-028D6EBBB4F6}"/>
              </a:ext>
            </a:extLst>
          </p:cNvPr>
          <p:cNvSpPr/>
          <p:nvPr/>
        </p:nvSpPr>
        <p:spPr>
          <a:xfrm rot="763638">
            <a:off x="5398343" y="1119101"/>
            <a:ext cx="1209004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80000"/>
              <a:defRPr/>
            </a:pPr>
            <a:r>
              <a:rPr lang="de-DE" altLang="de-DE" sz="1400">
                <a:ea typeface="Calibri" pitchFamily="34" charset="0"/>
                <a:cs typeface="Arial" charset="0"/>
              </a:rPr>
              <a:t>Partizipation &amp; Kooperation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CD2E4ED9-378F-4DDD-ACF8-B8AA613A493C}"/>
              </a:ext>
            </a:extLst>
          </p:cNvPr>
          <p:cNvGrpSpPr/>
          <p:nvPr/>
        </p:nvGrpSpPr>
        <p:grpSpPr>
          <a:xfrm>
            <a:off x="1893128" y="2990510"/>
            <a:ext cx="1759852" cy="1439570"/>
            <a:chOff x="-1226412" y="3847877"/>
            <a:chExt cx="2557553" cy="2092095"/>
          </a:xfrm>
        </p:grpSpPr>
        <p:pic>
          <p:nvPicPr>
            <p:cNvPr id="44" name="Grafik 43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4318673C-76C6-4399-A141-300B200B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8" t="34250" r="39710" b="35300"/>
            <a:stretch/>
          </p:blipFill>
          <p:spPr>
            <a:xfrm rot="20897919">
              <a:off x="-1226412" y="3847877"/>
              <a:ext cx="2557553" cy="2092095"/>
            </a:xfrm>
            <a:prstGeom prst="rect">
              <a:avLst/>
            </a:prstGeom>
          </p:spPr>
        </p:pic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E69013FF-2374-46FE-AF5B-C754DC013AE6}"/>
                </a:ext>
              </a:extLst>
            </p:cNvPr>
            <p:cNvSpPr/>
            <p:nvPr/>
          </p:nvSpPr>
          <p:spPr>
            <a:xfrm rot="20924419">
              <a:off x="-946319" y="4900849"/>
              <a:ext cx="1446233" cy="473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  <a:buSzPct val="80000"/>
                <a:defRPr/>
              </a:pPr>
              <a:r>
                <a:rPr lang="de-DE" altLang="de-DE" sz="1400">
                  <a:ea typeface="Calibri" pitchFamily="34" charset="0"/>
                  <a:cs typeface="Arial" charset="0"/>
                </a:rPr>
                <a:t>Synergien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AFDE595-5941-43AF-8C08-30FD7580FCFF}"/>
              </a:ext>
            </a:extLst>
          </p:cNvPr>
          <p:cNvGrpSpPr/>
          <p:nvPr/>
        </p:nvGrpSpPr>
        <p:grpSpPr>
          <a:xfrm>
            <a:off x="5330730" y="2948002"/>
            <a:ext cx="1759852" cy="1439570"/>
            <a:chOff x="6609271" y="4653136"/>
            <a:chExt cx="2557553" cy="2092095"/>
          </a:xfrm>
        </p:grpSpPr>
        <p:pic>
          <p:nvPicPr>
            <p:cNvPr id="47" name="Grafik 46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FF62FD05-6544-44A6-963E-06E33896D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19" t="70627" r="5609" b="-1077"/>
            <a:stretch/>
          </p:blipFill>
          <p:spPr>
            <a:xfrm rot="356053">
              <a:off x="6609271" y="4653136"/>
              <a:ext cx="2557553" cy="2092095"/>
            </a:xfrm>
            <a:prstGeom prst="rect">
              <a:avLst/>
            </a:prstGeom>
          </p:spPr>
        </p:pic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8CB2B14E-B101-4115-BF84-F99867AE549C}"/>
                </a:ext>
              </a:extLst>
            </p:cNvPr>
            <p:cNvSpPr/>
            <p:nvPr/>
          </p:nvSpPr>
          <p:spPr>
            <a:xfrm rot="411902">
              <a:off x="7161062" y="5341700"/>
              <a:ext cx="1741398" cy="833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  <a:buSzPct val="80000"/>
                <a:defRPr/>
              </a:pPr>
              <a:r>
                <a:rPr lang="de-DE" altLang="de-DE" sz="1400">
                  <a:ea typeface="Calibri" pitchFamily="34" charset="0"/>
                  <a:cs typeface="Arial" charset="0"/>
                </a:rPr>
                <a:t>DIN EN ISO</a:t>
              </a:r>
              <a:br>
                <a:rPr lang="de-DE" altLang="de-DE" sz="1400">
                  <a:ea typeface="Calibri" pitchFamily="34" charset="0"/>
                  <a:cs typeface="Arial" charset="0"/>
                </a:rPr>
              </a:br>
              <a:r>
                <a:rPr lang="de-DE" altLang="de-DE" sz="1400">
                  <a:ea typeface="Calibri" pitchFamily="34" charset="0"/>
                  <a:cs typeface="Arial" charset="0"/>
                </a:rPr>
                <a:t>9001</a:t>
              </a:r>
            </a:p>
          </p:txBody>
        </p:sp>
      </p:grpSp>
      <p:pic>
        <p:nvPicPr>
          <p:cNvPr id="49" name="Grafik 48">
            <a:extLst>
              <a:ext uri="{FF2B5EF4-FFF2-40B4-BE49-F238E27FC236}">
                <a16:creationId xmlns:a16="http://schemas.microsoft.com/office/drawing/2014/main" id="{11EBEAC2-BC1C-4FA0-BB6C-EC6FB1355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0143">
            <a:off x="3698753" y="2674486"/>
            <a:ext cx="1438721" cy="1655514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33B56595-C590-43D0-A25B-C0CEC6328D87}"/>
              </a:ext>
            </a:extLst>
          </p:cNvPr>
          <p:cNvSpPr/>
          <p:nvPr/>
        </p:nvSpPr>
        <p:spPr>
          <a:xfrm rot="20693798">
            <a:off x="3865555" y="2970324"/>
            <a:ext cx="1198256" cy="13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defRPr/>
            </a:pPr>
            <a:r>
              <a:rPr lang="de-DE" altLang="de-DE" sz="1400">
                <a:ea typeface="Calibri" pitchFamily="34" charset="0"/>
                <a:cs typeface="Arial" charset="0"/>
              </a:rPr>
              <a:t>Führungs- </a:t>
            </a:r>
            <a:br>
              <a:rPr lang="de-DE" altLang="de-DE" sz="1400">
                <a:ea typeface="Calibri" pitchFamily="34" charset="0"/>
                <a:cs typeface="Arial" charset="0"/>
              </a:rPr>
            </a:br>
            <a:r>
              <a:rPr lang="de-DE" altLang="de-DE" sz="1400">
                <a:ea typeface="Calibri" pitchFamily="34" charset="0"/>
                <a:cs typeface="Arial" charset="0"/>
              </a:rPr>
              <a:t>und </a:t>
            </a:r>
            <a:br>
              <a:rPr lang="de-DE" altLang="de-DE" sz="1400">
                <a:ea typeface="Calibri" pitchFamily="34" charset="0"/>
                <a:cs typeface="Arial" charset="0"/>
              </a:rPr>
            </a:br>
            <a:r>
              <a:rPr lang="de-DE" altLang="de-DE" sz="1400">
                <a:ea typeface="Calibri" pitchFamily="34" charset="0"/>
                <a:cs typeface="Arial" charset="0"/>
              </a:rPr>
              <a:t>Unter-stützungs-prozesse</a:t>
            </a:r>
          </a:p>
        </p:txBody>
      </p:sp>
    </p:spTree>
    <p:extLst>
      <p:ext uri="{BB962C8B-B14F-4D97-AF65-F5344CB8AC3E}">
        <p14:creationId xmlns:p14="http://schemas.microsoft.com/office/powerpoint/2010/main" val="336516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/>
              <a:t>Grundsätzliche Bestandteile der Diakonie-Siegel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9366A84A-42EA-499D-8BFC-F3BB2D1ED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498" y="898748"/>
            <a:ext cx="4663004" cy="34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05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iakonie">
      <a:dk1>
        <a:srgbClr val="000000"/>
      </a:dk1>
      <a:lt1>
        <a:srgbClr val="FFFFFF"/>
      </a:lt1>
      <a:dk2>
        <a:srgbClr val="009BDC"/>
      </a:dk2>
      <a:lt2>
        <a:srgbClr val="E7E6E6"/>
      </a:lt2>
      <a:accent1>
        <a:srgbClr val="33B2E9"/>
      </a:accent1>
      <a:accent2>
        <a:srgbClr val="66C5EE"/>
      </a:accent2>
      <a:accent3>
        <a:srgbClr val="99D8F4"/>
      </a:accent3>
      <a:accent4>
        <a:srgbClr val="2E2672"/>
      </a:accent4>
      <a:accent5>
        <a:srgbClr val="462672"/>
      </a:accent5>
      <a:accent6>
        <a:srgbClr val="6E2272"/>
      </a:accent6>
      <a:hlink>
        <a:srgbClr val="69357C"/>
      </a:hlink>
      <a:folHlink>
        <a:srgbClr val="91498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Diakonie 16zu9.potx" id="{F506D1A0-C051-4196-AD34-2AFB28EF9047}" vid="{F9BCA4A6-59BE-4273-99A7-F50CFE9935F8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Diakonie 16zu9.potx" id="{F506D1A0-C051-4196-AD34-2AFB28EF9047}" vid="{D9C8612F-D915-46CA-8B20-E152F1E94490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1842</Words>
  <Application>Microsoft Office PowerPoint</Application>
  <PresentationFormat>Bildschirmpräsentation (16:9)</PresentationFormat>
  <Paragraphs>309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Segoe Print</vt:lpstr>
      <vt:lpstr>Segoe Script</vt:lpstr>
      <vt:lpstr>Wingdings</vt:lpstr>
      <vt:lpstr>Office</vt:lpstr>
      <vt:lpstr>Benutzerdefiniertes Design</vt:lpstr>
      <vt:lpstr>Diakonie-Siegel kirchlich-diakonische Organisationen, Unternehmen und Werke</vt:lpstr>
      <vt:lpstr>1. Zielsetzung und Nutzen</vt:lpstr>
      <vt:lpstr>PowerPoint-Präsentation</vt:lpstr>
      <vt:lpstr>PowerPoint-Präsentation</vt:lpstr>
      <vt:lpstr>PowerPoint-Präsentation</vt:lpstr>
      <vt:lpstr>PowerPoint-Präsentation</vt:lpstr>
      <vt:lpstr>2. Aufbau und Besonderheiten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Einsatz und Anwendung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Graphik-Kontor</dc:creator>
  <cp:lastModifiedBy>Elisabeth Trubel</cp:lastModifiedBy>
  <cp:revision>3</cp:revision>
  <cp:lastPrinted>2021-02-13T16:32:35Z</cp:lastPrinted>
  <dcterms:created xsi:type="dcterms:W3CDTF">2017-08-22T19:16:59Z</dcterms:created>
  <dcterms:modified xsi:type="dcterms:W3CDTF">2024-10-17T11:53:06Z</dcterms:modified>
</cp:coreProperties>
</file>